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7"/>
  </p:notesMasterIdLst>
  <p:handoutMasterIdLst>
    <p:handoutMasterId r:id="rId18"/>
  </p:handoutMasterIdLst>
  <p:sldIdLst>
    <p:sldId id="256" r:id="rId2"/>
    <p:sldId id="274" r:id="rId3"/>
    <p:sldId id="275" r:id="rId4"/>
    <p:sldId id="288" r:id="rId5"/>
    <p:sldId id="277" r:id="rId6"/>
    <p:sldId id="279" r:id="rId7"/>
    <p:sldId id="276" r:id="rId8"/>
    <p:sldId id="287" r:id="rId9"/>
    <p:sldId id="289" r:id="rId10"/>
    <p:sldId id="258" r:id="rId11"/>
    <p:sldId id="280" r:id="rId12"/>
    <p:sldId id="286" r:id="rId13"/>
    <p:sldId id="281" r:id="rId14"/>
    <p:sldId id="284"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707"/>
  </p:normalViewPr>
  <p:slideViewPr>
    <p:cSldViewPr snapToGrid="0" snapToObjects="1">
      <p:cViewPr varScale="1">
        <p:scale>
          <a:sx n="91" d="100"/>
          <a:sy n="91" d="100"/>
        </p:scale>
        <p:origin x="534" y="8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15" d="100"/>
          <a:sy n="115" d="100"/>
        </p:scale>
        <p:origin x="52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A404AE-F67C-E54E-88C1-BB60AD105034}"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027140-CBFB-714B-A4E1-023AD3D13926}" type="datetimeFigureOut">
              <a:rPr lang="en-US" smtClean="0"/>
              <a:t>6/17/2021</a:t>
            </a:fld>
            <a:endParaRPr lang="en-US"/>
          </a:p>
        </p:txBody>
      </p:sp>
    </p:spTree>
    <p:extLst>
      <p:ext uri="{BB962C8B-B14F-4D97-AF65-F5344CB8AC3E}">
        <p14:creationId xmlns:p14="http://schemas.microsoft.com/office/powerpoint/2010/main" val="1335616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6F781-C774-354D-A82E-25D0CDEA6942}" type="datetimeFigureOut">
              <a:rPr lang="en-US" smtClean="0"/>
              <a:t>6/17/2021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5650-CA33-A740-ADD5-EB46FA1DD63F}" type="slidenum">
              <a:rPr lang="en-US" smtClean="0"/>
              <a:t>‹#›</a:t>
            </a:fld>
            <a:endParaRPr lang="en-US"/>
          </a:p>
        </p:txBody>
      </p:sp>
    </p:spTree>
    <p:extLst>
      <p:ext uri="{BB962C8B-B14F-4D97-AF65-F5344CB8AC3E}">
        <p14:creationId xmlns:p14="http://schemas.microsoft.com/office/powerpoint/2010/main" val="1095711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4FC15650-CA33-A740-ADD5-EB46FA1DD63F}" type="slidenum">
              <a:rPr lang="en-US" smtClean="0"/>
              <a:t>1</a:t>
            </a:fld>
            <a:endParaRPr lang="en-US"/>
          </a:p>
        </p:txBody>
      </p:sp>
    </p:spTree>
    <p:extLst>
      <p:ext uri="{BB962C8B-B14F-4D97-AF65-F5344CB8AC3E}">
        <p14:creationId xmlns:p14="http://schemas.microsoft.com/office/powerpoint/2010/main" val="4240010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r="32684"/>
          <a:stretch/>
        </p:blipFill>
        <p:spPr>
          <a:xfrm rot="10800000" flipH="1" flipV="1">
            <a:off x="5257658" y="1"/>
            <a:ext cx="6934342" cy="6867427"/>
          </a:xfrm>
          <a:prstGeom prst="rect">
            <a:avLst/>
          </a:prstGeom>
        </p:spPr>
      </p:pic>
      <p:sp>
        <p:nvSpPr>
          <p:cNvPr id="9" name="Rectangle 8"/>
          <p:cNvSpPr/>
          <p:nvPr userDrawn="1"/>
        </p:nvSpPr>
        <p:spPr>
          <a:xfrm flipV="1">
            <a:off x="3581401" y="1"/>
            <a:ext cx="6297889" cy="6867427"/>
          </a:xfrm>
          <a:custGeom>
            <a:avLst/>
            <a:gdLst>
              <a:gd name="connsiteX0" fmla="*/ 0 w 2696655"/>
              <a:gd name="connsiteY0" fmla="*/ 0 h 6858000"/>
              <a:gd name="connsiteX1" fmla="*/ 2696655 w 2696655"/>
              <a:gd name="connsiteY1" fmla="*/ 0 h 6858000"/>
              <a:gd name="connsiteX2" fmla="*/ 2696655 w 2696655"/>
              <a:gd name="connsiteY2" fmla="*/ 6858000 h 6858000"/>
              <a:gd name="connsiteX3" fmla="*/ 0 w 2696655"/>
              <a:gd name="connsiteY3" fmla="*/ 6858000 h 6858000"/>
              <a:gd name="connsiteX4" fmla="*/ 0 w 2696655"/>
              <a:gd name="connsiteY4" fmla="*/ 0 h 6858000"/>
              <a:gd name="connsiteX0" fmla="*/ 0 w 4723417"/>
              <a:gd name="connsiteY0" fmla="*/ 0 h 6867427"/>
              <a:gd name="connsiteX1" fmla="*/ 2696655 w 4723417"/>
              <a:gd name="connsiteY1" fmla="*/ 0 h 6867427"/>
              <a:gd name="connsiteX2" fmla="*/ 4723417 w 4723417"/>
              <a:gd name="connsiteY2" fmla="*/ 6867427 h 6867427"/>
              <a:gd name="connsiteX3" fmla="*/ 0 w 4723417"/>
              <a:gd name="connsiteY3" fmla="*/ 6858000 h 6867427"/>
              <a:gd name="connsiteX4" fmla="*/ 0 w 4723417"/>
              <a:gd name="connsiteY4" fmla="*/ 0 h 686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3417" h="6867427">
                <a:moveTo>
                  <a:pt x="0" y="0"/>
                </a:moveTo>
                <a:lnTo>
                  <a:pt x="2696655" y="0"/>
                </a:lnTo>
                <a:lnTo>
                  <a:pt x="4723417" y="6867427"/>
                </a:lnTo>
                <a:lnTo>
                  <a:pt x="0" y="6858000"/>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851553" y="3325467"/>
            <a:ext cx="7431464" cy="917592"/>
          </a:xfrm>
        </p:spPr>
        <p:txBody>
          <a:bodyPr anchor="b">
            <a:noAutofit/>
          </a:bodyPr>
          <a:lstStyle>
            <a:lvl1pPr algn="l">
              <a:defRPr sz="3200" b="1" i="0">
                <a:solidFill>
                  <a:schemeClr val="tx1">
                    <a:lumMod val="75000"/>
                    <a:lumOff val="25000"/>
                  </a:schemeClr>
                </a:solidFill>
                <a:latin typeface="Arial" charset="0"/>
                <a:ea typeface="Arial" charset="0"/>
                <a:cs typeface="Arial"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851553" y="4375035"/>
            <a:ext cx="7431464" cy="819133"/>
          </a:xfrm>
        </p:spPr>
        <p:txBody>
          <a:bodyPr>
            <a:normAutofit/>
          </a:bodyPr>
          <a:lstStyle>
            <a:lvl1pPr marL="0" indent="0" algn="l">
              <a:buNone/>
              <a:defRPr sz="2400" b="0" i="1">
                <a:solidFill>
                  <a:schemeClr val="tx1">
                    <a:lumMod val="75000"/>
                    <a:lumOff val="25000"/>
                  </a:schemeClr>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24" name="Text Placeholder 23"/>
          <p:cNvSpPr>
            <a:spLocks noGrp="1"/>
          </p:cNvSpPr>
          <p:nvPr>
            <p:ph type="body" sz="quarter" idx="10" hasCustomPrompt="1"/>
          </p:nvPr>
        </p:nvSpPr>
        <p:spPr>
          <a:xfrm>
            <a:off x="850900" y="5650969"/>
            <a:ext cx="6426593" cy="820765"/>
          </a:xfrm>
        </p:spPr>
        <p:txBody>
          <a:bodyPr>
            <a:noAutofit/>
          </a:bodyPr>
          <a:lstStyle>
            <a:lvl1pPr marL="0" indent="0">
              <a:buNone/>
              <a:defRPr sz="1200">
                <a:solidFill>
                  <a:schemeClr val="tx1">
                    <a:lumMod val="75000"/>
                    <a:lumOff val="25000"/>
                  </a:schemeClr>
                </a:solidFill>
                <a:latin typeface="Arial" charset="0"/>
                <a:ea typeface="Arial" charset="0"/>
                <a:cs typeface="Arial" charset="0"/>
              </a:defRPr>
            </a:lvl1pPr>
            <a:lvl2pPr marL="457200" indent="0">
              <a:buNone/>
              <a:defRPr sz="1200">
                <a:latin typeface="Arial" charset="0"/>
                <a:ea typeface="Arial" charset="0"/>
                <a:cs typeface="Arial" charset="0"/>
              </a:defRPr>
            </a:lvl2pPr>
            <a:lvl3pPr marL="914400" indent="0">
              <a:buNone/>
              <a:defRPr sz="1200">
                <a:latin typeface="Arial" charset="0"/>
                <a:ea typeface="Arial" charset="0"/>
                <a:cs typeface="Arial" charset="0"/>
              </a:defRPr>
            </a:lvl3pPr>
            <a:lvl4pPr marL="1371600" indent="0">
              <a:buNone/>
              <a:defRPr sz="1200">
                <a:latin typeface="Arial" charset="0"/>
                <a:ea typeface="Arial" charset="0"/>
                <a:cs typeface="Arial" charset="0"/>
              </a:defRPr>
            </a:lvl4pPr>
            <a:lvl5pPr marL="1828800" indent="0">
              <a:buNone/>
              <a:defRPr sz="1200">
                <a:latin typeface="Arial" charset="0"/>
                <a:ea typeface="Arial" charset="0"/>
                <a:cs typeface="Arial" charset="0"/>
              </a:defRPr>
            </a:lvl5pPr>
          </a:lstStyle>
          <a:p>
            <a:pPr lvl="0"/>
            <a:r>
              <a:rPr lang="en-US" dirty="0"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71" y="1"/>
            <a:ext cx="7270456" cy="3570544"/>
          </a:xfrm>
          <a:prstGeom prst="rect">
            <a:avLst/>
          </a:prstGeom>
        </p:spPr>
      </p:pic>
    </p:spTree>
    <p:extLst>
      <p:ext uri="{BB962C8B-B14F-4D97-AF65-F5344CB8AC3E}">
        <p14:creationId xmlns:p14="http://schemas.microsoft.com/office/powerpoint/2010/main" val="1155052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4852825"/>
      </p:ext>
    </p:extLst>
  </p:cSld>
  <p:clrMap bg1="lt1" tx1="dk1" bg2="lt2" tx2="dk2" accent1="accent1" accent2="accent2" accent3="accent3" accent4="accent4" accent5="accent5" accent6="accent6" hlink="hlink" folHlink="folHlink"/>
  <p:sldLayoutIdLst>
    <p:sldLayoutId id="2147483684" r:id="rId1"/>
    <p:sldLayoutId id="2147483674" r:id="rId2"/>
    <p:sldLayoutId id="2147483673"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nda.redelinghuys@nwu.ac.z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able_(database)" TargetMode="External"/><Relationship Id="rId2" Type="http://schemas.openxmlformats.org/officeDocument/2006/relationships/hyperlink" Target="https://en.wikipedia.org/wiki/Relation_(database)" TargetMode="External"/><Relationship Id="rId1" Type="http://schemas.openxmlformats.org/officeDocument/2006/relationships/slideLayout" Target="../slideLayouts/slideLayout2.xml"/><Relationship Id="rId6" Type="http://schemas.openxmlformats.org/officeDocument/2006/relationships/hyperlink" Target="https://en.wikipedia.org/wiki/Primary_key" TargetMode="External"/><Relationship Id="rId5" Type="http://schemas.openxmlformats.org/officeDocument/2006/relationships/hyperlink" Target="https://en.wikipedia.org/wiki/Functional_dependency" TargetMode="External"/><Relationship Id="rId4" Type="http://schemas.openxmlformats.org/officeDocument/2006/relationships/hyperlink" Target="https://en.wikipedia.org/wiki/Column_(databas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sz="2800" dirty="0" smtClean="0">
                <a:solidFill>
                  <a:srgbClr val="7030A0"/>
                </a:solidFill>
                <a:effectLst>
                  <a:outerShdw blurRad="38100" dist="38100" dir="2700000" algn="tl">
                    <a:srgbClr val="000000">
                      <a:alpha val="43137"/>
                    </a:srgbClr>
                  </a:outerShdw>
                </a:effectLst>
              </a:rPr>
              <a:t>SU8 DATA MODEL EXAMPLE ART GALLERY</a:t>
            </a:r>
            <a:r>
              <a:rPr lang="en-ZA" dirty="0" smtClean="0">
                <a:solidFill>
                  <a:schemeClr val="accent1">
                    <a:lumMod val="75000"/>
                  </a:schemeClr>
                </a:solidFill>
                <a:effectLst>
                  <a:outerShdw blurRad="38100" dist="38100" dir="2700000" algn="tl">
                    <a:srgbClr val="000000">
                      <a:alpha val="43137"/>
                    </a:srgbClr>
                  </a:outerShdw>
                </a:effectLst>
              </a:rPr>
              <a:t/>
            </a:r>
            <a:br>
              <a:rPr lang="en-ZA" dirty="0" smtClean="0">
                <a:solidFill>
                  <a:schemeClr val="accent1">
                    <a:lumMod val="75000"/>
                  </a:schemeClr>
                </a:solidFill>
                <a:effectLst>
                  <a:outerShdw blurRad="38100" dist="38100" dir="2700000" algn="tl">
                    <a:srgbClr val="000000">
                      <a:alpha val="43137"/>
                    </a:srgbClr>
                  </a:outerShdw>
                </a:effectLst>
              </a:rPr>
            </a:br>
            <a:r>
              <a:rPr lang="en-ZA" dirty="0" smtClean="0">
                <a:solidFill>
                  <a:schemeClr val="accent1">
                    <a:lumMod val="75000"/>
                  </a:schemeClr>
                </a:solidFill>
                <a:effectLst>
                  <a:outerShdw blurRad="38100" dist="38100" dir="2700000" algn="tl">
                    <a:srgbClr val="000000">
                      <a:alpha val="43137"/>
                    </a:srgbClr>
                  </a:outerShdw>
                </a:effectLst>
              </a:rPr>
              <a:t/>
            </a:r>
            <a:br>
              <a:rPr lang="en-ZA" dirty="0" smtClean="0">
                <a:solidFill>
                  <a:schemeClr val="accent1">
                    <a:lumMod val="75000"/>
                  </a:schemeClr>
                </a:solidFill>
                <a:effectLst>
                  <a:outerShdw blurRad="38100" dist="38100" dir="2700000" algn="tl">
                    <a:srgbClr val="000000">
                      <a:alpha val="43137"/>
                    </a:srgbClr>
                  </a:outerShdw>
                </a:effectLst>
              </a:rPr>
            </a:br>
            <a:r>
              <a:rPr lang="en-ZA" dirty="0">
                <a:solidFill>
                  <a:srgbClr val="C00000"/>
                </a:solidFill>
                <a:effectLst>
                  <a:outerShdw blurRad="38100" dist="38100" dir="2700000" algn="tl">
                    <a:srgbClr val="000000">
                      <a:alpha val="43137"/>
                    </a:srgbClr>
                  </a:outerShdw>
                </a:effectLst>
              </a:rPr>
              <a:t/>
            </a:r>
            <a:br>
              <a:rPr lang="en-ZA" dirty="0">
                <a:solidFill>
                  <a:srgbClr val="C00000"/>
                </a:solidFill>
                <a:effectLst>
                  <a:outerShdw blurRad="38100" dist="38100" dir="2700000" algn="tl">
                    <a:srgbClr val="000000">
                      <a:alpha val="43137"/>
                    </a:srgbClr>
                  </a:outerShdw>
                </a:effectLst>
              </a:rPr>
            </a:br>
            <a:endParaRPr lang="en-US" dirty="0"/>
          </a:p>
        </p:txBody>
      </p:sp>
      <p:sp>
        <p:nvSpPr>
          <p:cNvPr id="3" name="Subtitle 2"/>
          <p:cNvSpPr>
            <a:spLocks noGrp="1"/>
          </p:cNvSpPr>
          <p:nvPr>
            <p:ph type="subTitle" idx="1"/>
          </p:nvPr>
        </p:nvSpPr>
        <p:spPr/>
        <p:txBody>
          <a:bodyPr/>
          <a:lstStyle/>
          <a:p>
            <a:r>
              <a:rPr lang="en-US" dirty="0"/>
              <a:t>CMPG213 System Analysis </a:t>
            </a:r>
            <a:r>
              <a:rPr lang="en-US" dirty="0" smtClean="0"/>
              <a:t>&amp; Design </a:t>
            </a:r>
            <a:r>
              <a:rPr lang="en-US" dirty="0"/>
              <a:t>I</a:t>
            </a:r>
            <a:br>
              <a:rPr lang="en-US" dirty="0"/>
            </a:br>
            <a:endParaRPr lang="en-US" dirty="0"/>
          </a:p>
        </p:txBody>
      </p:sp>
      <p:sp>
        <p:nvSpPr>
          <p:cNvPr id="4" name="Text Placeholder 23"/>
          <p:cNvSpPr>
            <a:spLocks noGrp="1"/>
          </p:cNvSpPr>
          <p:nvPr>
            <p:ph type="body" sz="quarter" idx="10"/>
          </p:nvPr>
        </p:nvSpPr>
        <p:spPr>
          <a:xfrm>
            <a:off x="723310" y="5555276"/>
            <a:ext cx="6426593" cy="820765"/>
          </a:xfrm>
        </p:spPr>
        <p:txBody>
          <a:bodyPr>
            <a:noAutofit/>
          </a:bodyPr>
          <a:lstStyle>
            <a:lvl1pPr marL="0" indent="0">
              <a:buNone/>
              <a:defRPr sz="1200">
                <a:solidFill>
                  <a:schemeClr val="tx1">
                    <a:lumMod val="75000"/>
                    <a:lumOff val="25000"/>
                  </a:schemeClr>
                </a:solidFill>
                <a:latin typeface="Arial" charset="0"/>
                <a:ea typeface="Arial" charset="0"/>
                <a:cs typeface="Arial" charset="0"/>
              </a:defRPr>
            </a:lvl1pPr>
            <a:lvl2pPr marL="457200" indent="0">
              <a:buNone/>
              <a:defRPr sz="1200">
                <a:latin typeface="Arial" charset="0"/>
                <a:ea typeface="Arial" charset="0"/>
                <a:cs typeface="Arial" charset="0"/>
              </a:defRPr>
            </a:lvl2pPr>
            <a:lvl3pPr marL="914400" indent="0">
              <a:buNone/>
              <a:defRPr sz="1200">
                <a:latin typeface="Arial" charset="0"/>
                <a:ea typeface="Arial" charset="0"/>
                <a:cs typeface="Arial" charset="0"/>
              </a:defRPr>
            </a:lvl3pPr>
            <a:lvl4pPr marL="1371600" indent="0">
              <a:buNone/>
              <a:defRPr sz="1200">
                <a:latin typeface="Arial" charset="0"/>
                <a:ea typeface="Arial" charset="0"/>
                <a:cs typeface="Arial" charset="0"/>
              </a:defRPr>
            </a:lvl4pPr>
            <a:lvl5pPr marL="1828800" indent="0">
              <a:buNone/>
              <a:defRPr sz="1200">
                <a:latin typeface="Arial" charset="0"/>
                <a:ea typeface="Arial" charset="0"/>
                <a:cs typeface="Arial" charset="0"/>
              </a:defRPr>
            </a:lvl5pPr>
          </a:lstStyle>
          <a:p>
            <a:pPr lvl="0"/>
            <a:r>
              <a:rPr lang="en-US" dirty="0" err="1" smtClean="0"/>
              <a:t>Mrs</a:t>
            </a:r>
            <a:r>
              <a:rPr lang="en-US" dirty="0" smtClean="0"/>
              <a:t> LINDA REDELINGHUYS</a:t>
            </a:r>
          </a:p>
          <a:p>
            <a:pPr lvl="0"/>
            <a:r>
              <a:rPr lang="en-US" dirty="0" smtClean="0">
                <a:solidFill>
                  <a:srgbClr val="7030A0"/>
                </a:solidFill>
                <a:hlinkClick r:id="rId3"/>
              </a:rPr>
              <a:t>Linda.redelinghuys@nwu.ac.za</a:t>
            </a:r>
            <a:endParaRPr lang="en-US" dirty="0" smtClean="0">
              <a:solidFill>
                <a:srgbClr val="7030A0"/>
              </a:solidFill>
            </a:endParaRPr>
          </a:p>
          <a:p>
            <a:pPr lvl="0"/>
            <a:endParaRPr lang="en-US" dirty="0" smtClean="0"/>
          </a:p>
        </p:txBody>
      </p:sp>
    </p:spTree>
    <p:extLst>
      <p:ext uri="{BB962C8B-B14F-4D97-AF65-F5344CB8AC3E}">
        <p14:creationId xmlns:p14="http://schemas.microsoft.com/office/powerpoint/2010/main" val="1753774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76" y="266741"/>
            <a:ext cx="9603275" cy="1049235"/>
          </a:xfrm>
        </p:spPr>
        <p:txBody>
          <a:bodyPr>
            <a:normAutofit/>
          </a:bodyPr>
          <a:lstStyle/>
          <a:p>
            <a:r>
              <a:rPr lang="en-ZA" b="1" dirty="0" smtClean="0">
                <a:solidFill>
                  <a:srgbClr val="7030A0"/>
                </a:solidFill>
                <a:effectLst>
                  <a:outerShdw blurRad="38100" dist="38100" dir="2700000" algn="tl">
                    <a:srgbClr val="000000">
                      <a:alpha val="43137"/>
                    </a:srgbClr>
                  </a:outerShdw>
                </a:effectLst>
              </a:rPr>
              <a:t>MEMO QUESTION 2</a:t>
            </a:r>
            <a:endParaRPr lang="en-ZA" b="1" dirty="0">
              <a:solidFill>
                <a:srgbClr val="7030A0"/>
              </a:solidFill>
              <a:effectLst>
                <a:outerShdw blurRad="38100" dist="38100" dir="2700000" algn="tl">
                  <a:srgbClr val="000000">
                    <a:alpha val="43137"/>
                  </a:srgbClr>
                </a:outerShdw>
              </a:effectLst>
            </a:endParaRPr>
          </a:p>
        </p:txBody>
      </p:sp>
      <p:pic>
        <p:nvPicPr>
          <p:cNvPr id="12" name="Picture 11"/>
          <p:cNvPicPr>
            <a:picLocks noChangeAspect="1"/>
          </p:cNvPicPr>
          <p:nvPr/>
        </p:nvPicPr>
        <p:blipFill rotWithShape="1">
          <a:blip r:embed="rId3"/>
          <a:srcRect l="26422" t="24409" r="15931" b="10278"/>
          <a:stretch/>
        </p:blipFill>
        <p:spPr>
          <a:xfrm>
            <a:off x="1216445" y="1035288"/>
            <a:ext cx="9286093" cy="5693260"/>
          </a:xfrm>
          <a:prstGeom prst="rect">
            <a:avLst/>
          </a:prstGeom>
        </p:spPr>
      </p:pic>
      <p:sp>
        <p:nvSpPr>
          <p:cNvPr id="3" name="TextBox 2"/>
          <p:cNvSpPr txBox="1"/>
          <p:nvPr/>
        </p:nvSpPr>
        <p:spPr>
          <a:xfrm>
            <a:off x="4445875" y="2074013"/>
            <a:ext cx="588579" cy="646331"/>
          </a:xfrm>
          <a:prstGeom prst="rect">
            <a:avLst/>
          </a:prstGeom>
          <a:noFill/>
        </p:spPr>
        <p:txBody>
          <a:bodyPr wrap="square" rtlCol="0">
            <a:spAutoFit/>
          </a:bodyPr>
          <a:lstStyle/>
          <a:p>
            <a:r>
              <a:rPr lang="en-ZA" dirty="0" smtClean="0"/>
              <a:t>Min </a:t>
            </a:r>
          </a:p>
          <a:p>
            <a:r>
              <a:rPr lang="en-ZA" dirty="0" smtClean="0"/>
              <a:t>Max </a:t>
            </a:r>
            <a:endParaRPr lang="en-ZA" dirty="0"/>
          </a:p>
        </p:txBody>
      </p:sp>
      <p:sp>
        <p:nvSpPr>
          <p:cNvPr id="5" name="TextBox 4"/>
          <p:cNvSpPr txBox="1"/>
          <p:nvPr/>
        </p:nvSpPr>
        <p:spPr>
          <a:xfrm>
            <a:off x="6794937" y="2074012"/>
            <a:ext cx="588579" cy="646331"/>
          </a:xfrm>
          <a:prstGeom prst="rect">
            <a:avLst/>
          </a:prstGeom>
          <a:noFill/>
        </p:spPr>
        <p:txBody>
          <a:bodyPr wrap="square" rtlCol="0">
            <a:spAutoFit/>
          </a:bodyPr>
          <a:lstStyle/>
          <a:p>
            <a:r>
              <a:rPr lang="en-ZA" dirty="0" smtClean="0"/>
              <a:t>Min </a:t>
            </a:r>
          </a:p>
          <a:p>
            <a:r>
              <a:rPr lang="en-ZA" dirty="0" smtClean="0"/>
              <a:t>Max </a:t>
            </a:r>
            <a:endParaRPr lang="en-ZA" dirty="0"/>
          </a:p>
        </p:txBody>
      </p:sp>
      <p:sp>
        <p:nvSpPr>
          <p:cNvPr id="6" name="TextBox 5"/>
          <p:cNvSpPr txBox="1"/>
          <p:nvPr/>
        </p:nvSpPr>
        <p:spPr>
          <a:xfrm>
            <a:off x="4498426" y="5169310"/>
            <a:ext cx="588579" cy="646331"/>
          </a:xfrm>
          <a:prstGeom prst="rect">
            <a:avLst/>
          </a:prstGeom>
          <a:noFill/>
        </p:spPr>
        <p:txBody>
          <a:bodyPr wrap="square" rtlCol="0">
            <a:spAutoFit/>
          </a:bodyPr>
          <a:lstStyle/>
          <a:p>
            <a:r>
              <a:rPr lang="en-ZA" dirty="0" smtClean="0"/>
              <a:t>Min </a:t>
            </a:r>
          </a:p>
          <a:p>
            <a:r>
              <a:rPr lang="en-ZA" dirty="0" smtClean="0"/>
              <a:t>Max </a:t>
            </a:r>
            <a:endParaRPr lang="en-ZA" dirty="0"/>
          </a:p>
        </p:txBody>
      </p:sp>
      <p:sp>
        <p:nvSpPr>
          <p:cNvPr id="7" name="TextBox 6"/>
          <p:cNvSpPr txBox="1"/>
          <p:nvPr/>
        </p:nvSpPr>
        <p:spPr>
          <a:xfrm>
            <a:off x="9033641" y="3805619"/>
            <a:ext cx="588579" cy="646331"/>
          </a:xfrm>
          <a:prstGeom prst="rect">
            <a:avLst/>
          </a:prstGeom>
          <a:noFill/>
        </p:spPr>
        <p:txBody>
          <a:bodyPr wrap="square" rtlCol="0">
            <a:spAutoFit/>
          </a:bodyPr>
          <a:lstStyle/>
          <a:p>
            <a:r>
              <a:rPr lang="en-ZA" dirty="0" smtClean="0"/>
              <a:t>Min </a:t>
            </a:r>
          </a:p>
          <a:p>
            <a:r>
              <a:rPr lang="en-ZA" dirty="0" smtClean="0"/>
              <a:t>Max </a:t>
            </a:r>
            <a:endParaRPr lang="en-ZA" dirty="0"/>
          </a:p>
        </p:txBody>
      </p:sp>
      <p:sp>
        <p:nvSpPr>
          <p:cNvPr id="4" name="Cloud 3"/>
          <p:cNvSpPr/>
          <p:nvPr/>
        </p:nvSpPr>
        <p:spPr>
          <a:xfrm>
            <a:off x="5875283" y="157655"/>
            <a:ext cx="2312276" cy="877633"/>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smtClean="0">
                <a:solidFill>
                  <a:srgbClr val="7030A0"/>
                </a:solidFill>
              </a:rPr>
              <a:t>Do not forget the verbs </a:t>
            </a:r>
            <a:endParaRPr lang="en-ZA" dirty="0"/>
          </a:p>
        </p:txBody>
      </p:sp>
      <p:cxnSp>
        <p:nvCxnSpPr>
          <p:cNvPr id="9" name="Straight Arrow Connector 8"/>
          <p:cNvCxnSpPr/>
          <p:nvPr/>
        </p:nvCxnSpPr>
        <p:spPr>
          <a:xfrm flipH="1">
            <a:off x="5749159" y="1035288"/>
            <a:ext cx="903889" cy="38977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24499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24339"/>
            <a:ext cx="10515600" cy="5252624"/>
          </a:xfrm>
        </p:spPr>
        <p:txBody>
          <a:bodyPr>
            <a:normAutofit fontScale="85000" lnSpcReduction="20000"/>
          </a:bodyPr>
          <a:lstStyle/>
          <a:p>
            <a:pPr marL="0" indent="0">
              <a:buNone/>
            </a:pPr>
            <a:r>
              <a:rPr lang="en-ZA" dirty="0" err="1"/>
              <a:t>Teken</a:t>
            </a:r>
            <a:r>
              <a:rPr lang="en-ZA" dirty="0"/>
              <a:t> </a:t>
            </a:r>
            <a:r>
              <a:rPr lang="en-ZA" dirty="0" err="1" smtClean="0"/>
              <a:t>prosesmodelle</a:t>
            </a:r>
            <a:r>
              <a:rPr lang="en-ZA" dirty="0" smtClean="0"/>
              <a:t> </a:t>
            </a:r>
            <a:r>
              <a:rPr lang="en-ZA" dirty="0" err="1" smtClean="0"/>
              <a:t>vir</a:t>
            </a:r>
            <a:r>
              <a:rPr lang="en-ZA" dirty="0" smtClean="0"/>
              <a:t> die </a:t>
            </a:r>
            <a:r>
              <a:rPr lang="en-ZA" dirty="0" err="1" smtClean="0"/>
              <a:t>volgende</a:t>
            </a:r>
            <a:r>
              <a:rPr lang="en-ZA" dirty="0" smtClean="0"/>
              <a:t>:</a:t>
            </a:r>
          </a:p>
          <a:p>
            <a:r>
              <a:rPr lang="en-ZA" dirty="0" err="1" smtClean="0"/>
              <a:t>instandhouding</a:t>
            </a:r>
            <a:r>
              <a:rPr lang="en-ZA" dirty="0" smtClean="0"/>
              <a:t> van </a:t>
            </a:r>
            <a:r>
              <a:rPr lang="en-ZA" dirty="0" err="1" smtClean="0"/>
              <a:t>kunstenaars</a:t>
            </a:r>
            <a:r>
              <a:rPr lang="en-ZA" dirty="0" smtClean="0"/>
              <a:t>, </a:t>
            </a:r>
            <a:r>
              <a:rPr lang="en-ZA" dirty="0" err="1" smtClean="0"/>
              <a:t>d.w.s</a:t>
            </a:r>
            <a:r>
              <a:rPr lang="en-ZA" dirty="0" smtClean="0"/>
              <a:t> om </a:t>
            </a:r>
            <a:r>
              <a:rPr lang="en-ZA" dirty="0" err="1" smtClean="0"/>
              <a:t>nuwe</a:t>
            </a:r>
            <a:r>
              <a:rPr lang="en-ZA" dirty="0" smtClean="0"/>
              <a:t> </a:t>
            </a:r>
            <a:r>
              <a:rPr lang="en-ZA" dirty="0" err="1" smtClean="0"/>
              <a:t>kunstenaars</a:t>
            </a:r>
            <a:r>
              <a:rPr lang="en-ZA" dirty="0" smtClean="0"/>
              <a:t> by </a:t>
            </a:r>
            <a:r>
              <a:rPr lang="en-ZA" dirty="0" err="1" smtClean="0"/>
              <a:t>te</a:t>
            </a:r>
            <a:r>
              <a:rPr lang="en-ZA" dirty="0" smtClean="0"/>
              <a:t> </a:t>
            </a:r>
            <a:r>
              <a:rPr lang="en-ZA" dirty="0" err="1" smtClean="0"/>
              <a:t>voeg</a:t>
            </a:r>
            <a:r>
              <a:rPr lang="en-ZA" dirty="0" smtClean="0"/>
              <a:t>, </a:t>
            </a:r>
            <a:r>
              <a:rPr lang="en-ZA" dirty="0" err="1" smtClean="0"/>
              <a:t>bestaande</a:t>
            </a:r>
            <a:r>
              <a:rPr lang="en-ZA" dirty="0" smtClean="0"/>
              <a:t> </a:t>
            </a:r>
            <a:r>
              <a:rPr lang="en-ZA" dirty="0" err="1" smtClean="0"/>
              <a:t>kunstenaars</a:t>
            </a:r>
            <a:r>
              <a:rPr lang="en-ZA" dirty="0" smtClean="0"/>
              <a:t> se detail </a:t>
            </a:r>
            <a:r>
              <a:rPr lang="en-ZA" dirty="0" err="1" smtClean="0"/>
              <a:t>te</a:t>
            </a:r>
            <a:r>
              <a:rPr lang="en-ZA" dirty="0" smtClean="0"/>
              <a:t> </a:t>
            </a:r>
            <a:r>
              <a:rPr lang="en-ZA" dirty="0" err="1" smtClean="0"/>
              <a:t>verander</a:t>
            </a:r>
            <a:r>
              <a:rPr lang="en-ZA" dirty="0" smtClean="0"/>
              <a:t> </a:t>
            </a:r>
            <a:r>
              <a:rPr lang="en-ZA" dirty="0" err="1" smtClean="0"/>
              <a:t>asook</a:t>
            </a:r>
            <a:r>
              <a:rPr lang="en-ZA" dirty="0" smtClean="0"/>
              <a:t> om </a:t>
            </a:r>
            <a:r>
              <a:rPr lang="en-ZA" dirty="0" err="1" smtClean="0"/>
              <a:t>bestaande</a:t>
            </a:r>
            <a:r>
              <a:rPr lang="en-ZA" dirty="0" smtClean="0"/>
              <a:t> </a:t>
            </a:r>
            <a:r>
              <a:rPr lang="en-ZA" dirty="0" err="1" smtClean="0"/>
              <a:t>kunstenaars</a:t>
            </a:r>
            <a:r>
              <a:rPr lang="en-ZA" dirty="0" smtClean="0"/>
              <a:t> </a:t>
            </a:r>
            <a:r>
              <a:rPr lang="en-ZA" dirty="0" err="1" smtClean="0"/>
              <a:t>te</a:t>
            </a:r>
            <a:r>
              <a:rPr lang="en-ZA" dirty="0" smtClean="0"/>
              <a:t> </a:t>
            </a:r>
            <a:r>
              <a:rPr lang="en-ZA" dirty="0" err="1" smtClean="0"/>
              <a:t>verwyder</a:t>
            </a:r>
            <a:r>
              <a:rPr lang="en-ZA" dirty="0" smtClean="0"/>
              <a:t>.  </a:t>
            </a:r>
          </a:p>
          <a:p>
            <a:r>
              <a:rPr lang="en-ZA" dirty="0" err="1"/>
              <a:t>instandhouding</a:t>
            </a:r>
            <a:r>
              <a:rPr lang="en-ZA" dirty="0"/>
              <a:t> van </a:t>
            </a:r>
            <a:r>
              <a:rPr lang="en-ZA" dirty="0" err="1" smtClean="0"/>
              <a:t>kunswerke</a:t>
            </a:r>
            <a:r>
              <a:rPr lang="en-ZA" dirty="0" smtClean="0"/>
              <a:t>, </a:t>
            </a:r>
            <a:r>
              <a:rPr lang="en-ZA" dirty="0" err="1"/>
              <a:t>d.w.s</a:t>
            </a:r>
            <a:r>
              <a:rPr lang="en-ZA" dirty="0"/>
              <a:t> om </a:t>
            </a:r>
            <a:r>
              <a:rPr lang="en-ZA" dirty="0" err="1"/>
              <a:t>nuwe</a:t>
            </a:r>
            <a:r>
              <a:rPr lang="en-ZA" dirty="0"/>
              <a:t> </a:t>
            </a:r>
            <a:r>
              <a:rPr lang="en-ZA" dirty="0" err="1" smtClean="0"/>
              <a:t>kunswerke</a:t>
            </a:r>
            <a:r>
              <a:rPr lang="en-ZA" dirty="0" smtClean="0"/>
              <a:t> </a:t>
            </a:r>
            <a:r>
              <a:rPr lang="en-ZA" dirty="0"/>
              <a:t>by </a:t>
            </a:r>
            <a:r>
              <a:rPr lang="en-ZA" dirty="0" err="1"/>
              <a:t>te</a:t>
            </a:r>
            <a:r>
              <a:rPr lang="en-ZA" dirty="0"/>
              <a:t> </a:t>
            </a:r>
            <a:r>
              <a:rPr lang="en-ZA" dirty="0" err="1"/>
              <a:t>voeg</a:t>
            </a:r>
            <a:r>
              <a:rPr lang="en-ZA" dirty="0"/>
              <a:t>, </a:t>
            </a:r>
            <a:r>
              <a:rPr lang="en-ZA" dirty="0" err="1"/>
              <a:t>bestaande</a:t>
            </a:r>
            <a:r>
              <a:rPr lang="en-ZA" dirty="0"/>
              <a:t> </a:t>
            </a:r>
            <a:r>
              <a:rPr lang="en-ZA" dirty="0" err="1" smtClean="0"/>
              <a:t>kunswerke</a:t>
            </a:r>
            <a:r>
              <a:rPr lang="en-ZA" dirty="0" smtClean="0"/>
              <a:t> </a:t>
            </a:r>
            <a:r>
              <a:rPr lang="en-ZA" dirty="0"/>
              <a:t>se detail </a:t>
            </a:r>
            <a:r>
              <a:rPr lang="en-ZA" dirty="0" err="1"/>
              <a:t>te</a:t>
            </a:r>
            <a:r>
              <a:rPr lang="en-ZA" dirty="0"/>
              <a:t> </a:t>
            </a:r>
            <a:r>
              <a:rPr lang="en-ZA" dirty="0" err="1"/>
              <a:t>verander</a:t>
            </a:r>
            <a:r>
              <a:rPr lang="en-ZA" dirty="0"/>
              <a:t> </a:t>
            </a:r>
            <a:r>
              <a:rPr lang="en-ZA" dirty="0" err="1"/>
              <a:t>asook</a:t>
            </a:r>
            <a:r>
              <a:rPr lang="en-ZA" dirty="0"/>
              <a:t> om </a:t>
            </a:r>
            <a:r>
              <a:rPr lang="en-ZA" dirty="0" err="1"/>
              <a:t>bestaande</a:t>
            </a:r>
            <a:r>
              <a:rPr lang="en-ZA" dirty="0"/>
              <a:t> </a:t>
            </a:r>
            <a:r>
              <a:rPr lang="en-ZA" dirty="0" err="1" smtClean="0"/>
              <a:t>kunswerke</a:t>
            </a:r>
            <a:r>
              <a:rPr lang="en-ZA" dirty="0" smtClean="0"/>
              <a:t> </a:t>
            </a:r>
            <a:r>
              <a:rPr lang="en-ZA" dirty="0" err="1"/>
              <a:t>te</a:t>
            </a:r>
            <a:r>
              <a:rPr lang="en-ZA" dirty="0"/>
              <a:t> </a:t>
            </a:r>
            <a:r>
              <a:rPr lang="en-ZA" dirty="0" err="1"/>
              <a:t>verwyder</a:t>
            </a:r>
            <a:r>
              <a:rPr lang="en-ZA" dirty="0"/>
              <a:t>.  </a:t>
            </a:r>
            <a:endParaRPr lang="en-ZA" dirty="0" smtClean="0"/>
          </a:p>
          <a:p>
            <a:r>
              <a:rPr lang="en-ZA" dirty="0" smtClean="0"/>
              <a:t>Die </a:t>
            </a:r>
            <a:r>
              <a:rPr lang="en-ZA" dirty="0" err="1" smtClean="0"/>
              <a:t>verkoop</a:t>
            </a:r>
            <a:r>
              <a:rPr lang="en-ZA" dirty="0" smtClean="0"/>
              <a:t> van ‘n </a:t>
            </a:r>
            <a:r>
              <a:rPr lang="en-ZA" dirty="0" err="1" smtClean="0"/>
              <a:t>kunswerk</a:t>
            </a:r>
            <a:r>
              <a:rPr lang="en-ZA" dirty="0" smtClean="0"/>
              <a:t>. </a:t>
            </a:r>
            <a:r>
              <a:rPr lang="en-ZA" dirty="0" err="1" smtClean="0"/>
              <a:t>Onthou</a:t>
            </a:r>
            <a:r>
              <a:rPr lang="en-ZA" dirty="0" smtClean="0"/>
              <a:t> </a:t>
            </a:r>
            <a:r>
              <a:rPr lang="en-ZA" dirty="0" err="1" smtClean="0"/>
              <a:t>dat</a:t>
            </a:r>
            <a:r>
              <a:rPr lang="en-ZA" dirty="0" smtClean="0"/>
              <a:t> </a:t>
            </a:r>
            <a:r>
              <a:rPr lang="en-ZA" dirty="0" err="1" smtClean="0"/>
              <a:t>finansiële</a:t>
            </a:r>
            <a:r>
              <a:rPr lang="en-ZA" dirty="0" smtClean="0"/>
              <a:t> </a:t>
            </a:r>
            <a:r>
              <a:rPr lang="en-ZA" dirty="0" err="1" smtClean="0"/>
              <a:t>transaksies</a:t>
            </a:r>
            <a:r>
              <a:rPr lang="en-ZA" dirty="0" smtClean="0"/>
              <a:t> </a:t>
            </a:r>
            <a:r>
              <a:rPr lang="en-ZA" dirty="0" err="1" smtClean="0"/>
              <a:t>volgens</a:t>
            </a:r>
            <a:r>
              <a:rPr lang="en-ZA" dirty="0" smtClean="0"/>
              <a:t> </a:t>
            </a:r>
            <a:r>
              <a:rPr lang="en-ZA" dirty="0" err="1" smtClean="0"/>
              <a:t>ouditreëls</a:t>
            </a:r>
            <a:r>
              <a:rPr lang="en-ZA" dirty="0" smtClean="0"/>
              <a:t> </a:t>
            </a:r>
            <a:r>
              <a:rPr lang="en-ZA" dirty="0" err="1" smtClean="0"/>
              <a:t>nie</a:t>
            </a:r>
            <a:r>
              <a:rPr lang="en-ZA" dirty="0" smtClean="0"/>
              <a:t> </a:t>
            </a:r>
            <a:r>
              <a:rPr lang="en-ZA" dirty="0" err="1" smtClean="0"/>
              <a:t>verander</a:t>
            </a:r>
            <a:r>
              <a:rPr lang="en-ZA" dirty="0" smtClean="0"/>
              <a:t> of </a:t>
            </a:r>
            <a:r>
              <a:rPr lang="en-ZA" dirty="0" err="1" smtClean="0"/>
              <a:t>verwyder</a:t>
            </a:r>
            <a:r>
              <a:rPr lang="en-ZA" dirty="0" smtClean="0"/>
              <a:t> mag word </a:t>
            </a:r>
            <a:r>
              <a:rPr lang="en-ZA" dirty="0" err="1" smtClean="0"/>
              <a:t>nie</a:t>
            </a:r>
            <a:r>
              <a:rPr lang="en-ZA" dirty="0" smtClean="0"/>
              <a:t>.</a:t>
            </a:r>
            <a:endParaRPr lang="en-ZA" dirty="0"/>
          </a:p>
          <a:p>
            <a:pPr marL="0" indent="0">
              <a:buNone/>
            </a:pPr>
            <a:endParaRPr lang="en-ZA" dirty="0" smtClean="0"/>
          </a:p>
          <a:p>
            <a:pPr marL="0" indent="0">
              <a:buNone/>
            </a:pPr>
            <a:r>
              <a:rPr lang="en-ZA" i="1" dirty="0"/>
              <a:t>Draw process models for the following:</a:t>
            </a:r>
          </a:p>
          <a:p>
            <a:pPr marL="514350" indent="-514350">
              <a:buFont typeface="+mj-lt"/>
              <a:buAutoNum type="arabicPeriod"/>
            </a:pPr>
            <a:r>
              <a:rPr lang="en-ZA" i="1" dirty="0">
                <a:solidFill>
                  <a:schemeClr val="accent1"/>
                </a:solidFill>
              </a:rPr>
              <a:t>maintenance of artists, i.e. adding new artists, changing existing artists' detail as well as removing existing artists</a:t>
            </a:r>
            <a:r>
              <a:rPr lang="en-ZA" i="1" dirty="0"/>
              <a:t>.</a:t>
            </a:r>
          </a:p>
          <a:p>
            <a:pPr marL="514350" indent="-514350">
              <a:buFont typeface="+mj-lt"/>
              <a:buAutoNum type="arabicPeriod"/>
            </a:pPr>
            <a:r>
              <a:rPr lang="en-ZA" i="1" dirty="0" smtClean="0">
                <a:solidFill>
                  <a:srgbClr val="FF0000"/>
                </a:solidFill>
              </a:rPr>
              <a:t>maintenance of artworks, i.e. to add new artworks, to change the detail of existing artworks as well as to remove existing artworks.</a:t>
            </a:r>
          </a:p>
          <a:p>
            <a:pPr marL="514350" indent="-514350">
              <a:buFont typeface="+mj-lt"/>
              <a:buAutoNum type="arabicPeriod"/>
            </a:pPr>
            <a:r>
              <a:rPr lang="en-ZA" i="1" dirty="0" smtClean="0">
                <a:solidFill>
                  <a:srgbClr val="7030A0"/>
                </a:solidFill>
              </a:rPr>
              <a:t>Selling an artwork. Remember that financial transactions may not be changed or removed according to audit rules</a:t>
            </a:r>
            <a:r>
              <a:rPr lang="en-ZA" i="1" dirty="0" smtClean="0"/>
              <a:t>.</a:t>
            </a:r>
            <a:endParaRPr lang="en-ZA" dirty="0"/>
          </a:p>
        </p:txBody>
      </p:sp>
      <p:sp>
        <p:nvSpPr>
          <p:cNvPr id="4" name="Title 1"/>
          <p:cNvSpPr>
            <a:spLocks noGrp="1"/>
          </p:cNvSpPr>
          <p:nvPr>
            <p:ph type="title"/>
          </p:nvPr>
        </p:nvSpPr>
        <p:spPr>
          <a:xfrm>
            <a:off x="579783" y="0"/>
            <a:ext cx="10515600" cy="1325563"/>
          </a:xfrm>
        </p:spPr>
        <p:txBody>
          <a:bodyPr>
            <a:normAutofit/>
          </a:bodyPr>
          <a:lstStyle/>
          <a:p>
            <a:r>
              <a:rPr lang="en-ZA" b="1" dirty="0" smtClean="0">
                <a:solidFill>
                  <a:srgbClr val="7030A0"/>
                </a:solidFill>
                <a:effectLst>
                  <a:outerShdw blurRad="38100" dist="38100" dir="2700000" algn="tl">
                    <a:srgbClr val="000000">
                      <a:alpha val="43137"/>
                    </a:srgbClr>
                  </a:outerShdw>
                </a:effectLst>
              </a:rPr>
              <a:t>QUESTION 3</a:t>
            </a:r>
            <a:endParaRPr lang="en-ZA"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2984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27984" y="321626"/>
            <a:ext cx="651251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dirty="0" smtClean="0"/>
              <a:t>Key to drawing DFD</a:t>
            </a:r>
            <a:endParaRPr lang="en-ZA" dirty="0"/>
          </a:p>
        </p:txBody>
      </p:sp>
      <p:sp>
        <p:nvSpPr>
          <p:cNvPr id="3" name="Oval 2"/>
          <p:cNvSpPr/>
          <p:nvPr/>
        </p:nvSpPr>
        <p:spPr>
          <a:xfrm>
            <a:off x="945396" y="1236779"/>
            <a:ext cx="2133600" cy="106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smtClean="0">
                <a:solidFill>
                  <a:schemeClr val="tx1"/>
                </a:solidFill>
              </a:rPr>
              <a:t>Make an appointment</a:t>
            </a:r>
            <a:endParaRPr lang="en-ZA" dirty="0">
              <a:solidFill>
                <a:schemeClr val="tx1"/>
              </a:solidFill>
            </a:endParaRPr>
          </a:p>
        </p:txBody>
      </p:sp>
      <p:sp>
        <p:nvSpPr>
          <p:cNvPr id="4" name="TextBox 3"/>
          <p:cNvSpPr txBox="1"/>
          <p:nvPr/>
        </p:nvSpPr>
        <p:spPr>
          <a:xfrm>
            <a:off x="3227985" y="1585513"/>
            <a:ext cx="5569174" cy="369332"/>
          </a:xfrm>
          <a:prstGeom prst="rect">
            <a:avLst/>
          </a:prstGeom>
          <a:noFill/>
        </p:spPr>
        <p:txBody>
          <a:bodyPr wrap="square" rtlCol="0">
            <a:spAutoFit/>
          </a:bodyPr>
          <a:lstStyle/>
          <a:p>
            <a:r>
              <a:rPr lang="en-ZA" dirty="0" smtClean="0"/>
              <a:t>Of Use-Case diagram/ functionality </a:t>
            </a:r>
            <a:r>
              <a:rPr lang="en-ZA" dirty="0" smtClean="0">
                <a:sym typeface="Wingdings" panose="05000000000000000000" pitchFamily="2" charset="2"/>
              </a:rPr>
              <a:t> </a:t>
            </a:r>
            <a:r>
              <a:rPr lang="en-ZA" dirty="0" smtClean="0"/>
              <a:t>becomes Process</a:t>
            </a:r>
            <a:endParaRPr lang="en-ZA" dirty="0"/>
          </a:p>
        </p:txBody>
      </p:sp>
      <p:sp>
        <p:nvSpPr>
          <p:cNvPr id="5" name="Rounded Rectangle 4"/>
          <p:cNvSpPr/>
          <p:nvPr/>
        </p:nvSpPr>
        <p:spPr>
          <a:xfrm>
            <a:off x="8888056" y="1323568"/>
            <a:ext cx="1737055" cy="10895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solidFill>
                  <a:schemeClr val="tx1"/>
                </a:solidFill>
              </a:rPr>
              <a:t>Make an appointment</a:t>
            </a:r>
          </a:p>
        </p:txBody>
      </p:sp>
      <p:sp>
        <p:nvSpPr>
          <p:cNvPr id="6" name="Rectangle 5"/>
          <p:cNvSpPr/>
          <p:nvPr/>
        </p:nvSpPr>
        <p:spPr>
          <a:xfrm>
            <a:off x="9129444" y="2893051"/>
            <a:ext cx="12192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dirty="0">
                <a:solidFill>
                  <a:schemeClr val="tx1"/>
                </a:solidFill>
              </a:rPr>
              <a:t>Secretary</a:t>
            </a:r>
          </a:p>
        </p:txBody>
      </p:sp>
      <p:grpSp>
        <p:nvGrpSpPr>
          <p:cNvPr id="7" name="Group 6"/>
          <p:cNvGrpSpPr/>
          <p:nvPr/>
        </p:nvGrpSpPr>
        <p:grpSpPr>
          <a:xfrm>
            <a:off x="1707396" y="2686720"/>
            <a:ext cx="457200" cy="852804"/>
            <a:chOff x="0" y="0"/>
            <a:chExt cx="457200" cy="853203"/>
          </a:xfrm>
        </p:grpSpPr>
        <p:sp>
          <p:nvSpPr>
            <p:cNvPr id="8" name="Flowchart: Connector 7"/>
            <p:cNvSpPr/>
            <p:nvPr/>
          </p:nvSpPr>
          <p:spPr>
            <a:xfrm>
              <a:off x="61415" y="0"/>
              <a:ext cx="334370" cy="28660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ZA"/>
            </a:p>
          </p:txBody>
        </p:sp>
        <p:cxnSp>
          <p:nvCxnSpPr>
            <p:cNvPr id="9" name="Straight Connector 8"/>
            <p:cNvCxnSpPr/>
            <p:nvPr/>
          </p:nvCxnSpPr>
          <p:spPr>
            <a:xfrm>
              <a:off x="225188" y="286603"/>
              <a:ext cx="6824" cy="566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flipV="1">
              <a:off x="0" y="464024"/>
              <a:ext cx="457200" cy="6824"/>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H="1">
              <a:off x="122830" y="668741"/>
              <a:ext cx="108708" cy="184282"/>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25188" y="655093"/>
              <a:ext cx="94615" cy="197930"/>
            </a:xfrm>
            <a:prstGeom prst="line">
              <a:avLst/>
            </a:prstGeom>
          </p:spPr>
          <p:style>
            <a:lnRef idx="3">
              <a:schemeClr val="accent1"/>
            </a:lnRef>
            <a:fillRef idx="0">
              <a:schemeClr val="accent1"/>
            </a:fillRef>
            <a:effectRef idx="2">
              <a:schemeClr val="accent1"/>
            </a:effectRef>
            <a:fontRef idx="minor">
              <a:schemeClr val="tx1"/>
            </a:fontRef>
          </p:style>
        </p:cxnSp>
      </p:grpSp>
      <p:sp>
        <p:nvSpPr>
          <p:cNvPr id="13" name="TextBox 12"/>
          <p:cNvSpPr txBox="1"/>
          <p:nvPr/>
        </p:nvSpPr>
        <p:spPr>
          <a:xfrm>
            <a:off x="1395436" y="3625439"/>
            <a:ext cx="1168910" cy="369332"/>
          </a:xfrm>
          <a:prstGeom prst="rect">
            <a:avLst/>
          </a:prstGeom>
          <a:noFill/>
        </p:spPr>
        <p:txBody>
          <a:bodyPr wrap="none" rtlCol="0">
            <a:spAutoFit/>
          </a:bodyPr>
          <a:lstStyle/>
          <a:p>
            <a:r>
              <a:rPr lang="en-ZA" dirty="0" smtClean="0"/>
              <a:t>Secretary</a:t>
            </a:r>
            <a:endParaRPr lang="en-ZA" dirty="0"/>
          </a:p>
        </p:txBody>
      </p:sp>
      <p:sp>
        <p:nvSpPr>
          <p:cNvPr id="14" name="TextBox 13"/>
          <p:cNvSpPr txBox="1"/>
          <p:nvPr/>
        </p:nvSpPr>
        <p:spPr>
          <a:xfrm>
            <a:off x="3826951" y="3093453"/>
            <a:ext cx="4039888" cy="369332"/>
          </a:xfrm>
          <a:prstGeom prst="rect">
            <a:avLst/>
          </a:prstGeom>
          <a:noFill/>
        </p:spPr>
        <p:txBody>
          <a:bodyPr wrap="none" rtlCol="0">
            <a:spAutoFit/>
          </a:bodyPr>
          <a:lstStyle/>
          <a:p>
            <a:r>
              <a:rPr lang="en-ZA" dirty="0" smtClean="0"/>
              <a:t>Of Use-Case diagram, becomes Agent</a:t>
            </a:r>
            <a:endParaRPr lang="en-ZA" dirty="0"/>
          </a:p>
        </p:txBody>
      </p:sp>
      <p:pic>
        <p:nvPicPr>
          <p:cNvPr id="15" name="Picture 14"/>
          <p:cNvPicPr>
            <a:picLocks noChangeAspect="1"/>
          </p:cNvPicPr>
          <p:nvPr/>
        </p:nvPicPr>
        <p:blipFill>
          <a:blip r:embed="rId2"/>
          <a:stretch>
            <a:fillRect/>
          </a:stretch>
        </p:blipFill>
        <p:spPr>
          <a:xfrm>
            <a:off x="983196" y="4223044"/>
            <a:ext cx="2076900" cy="2000767"/>
          </a:xfrm>
          <a:prstGeom prst="rect">
            <a:avLst/>
          </a:prstGeom>
        </p:spPr>
      </p:pic>
      <p:sp>
        <p:nvSpPr>
          <p:cNvPr id="16" name="TextBox 15"/>
          <p:cNvSpPr txBox="1"/>
          <p:nvPr/>
        </p:nvSpPr>
        <p:spPr>
          <a:xfrm>
            <a:off x="3915917" y="5038761"/>
            <a:ext cx="3861955" cy="369332"/>
          </a:xfrm>
          <a:prstGeom prst="rect">
            <a:avLst/>
          </a:prstGeom>
          <a:noFill/>
        </p:spPr>
        <p:txBody>
          <a:bodyPr wrap="none" rtlCol="0">
            <a:spAutoFit/>
          </a:bodyPr>
          <a:lstStyle/>
          <a:p>
            <a:r>
              <a:rPr lang="en-ZA" dirty="0" smtClean="0"/>
              <a:t>Of Data Model, becomes Data Store</a:t>
            </a:r>
            <a:endParaRPr lang="en-ZA" dirty="0"/>
          </a:p>
        </p:txBody>
      </p:sp>
      <p:pic>
        <p:nvPicPr>
          <p:cNvPr id="17" name="Picture 16"/>
          <p:cNvPicPr>
            <a:picLocks noChangeAspect="1"/>
          </p:cNvPicPr>
          <p:nvPr/>
        </p:nvPicPr>
        <p:blipFill>
          <a:blip r:embed="rId3"/>
          <a:stretch>
            <a:fillRect/>
          </a:stretch>
        </p:blipFill>
        <p:spPr>
          <a:xfrm>
            <a:off x="8556883" y="4699110"/>
            <a:ext cx="2399400" cy="1048633"/>
          </a:xfrm>
          <a:prstGeom prst="rect">
            <a:avLst/>
          </a:prstGeom>
        </p:spPr>
      </p:pic>
    </p:spTree>
    <p:extLst>
      <p:ext uri="{BB962C8B-B14F-4D97-AF65-F5344CB8AC3E}">
        <p14:creationId xmlns:p14="http://schemas.microsoft.com/office/powerpoint/2010/main" val="16037301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661" y="116647"/>
            <a:ext cx="10515600" cy="1325563"/>
          </a:xfrm>
        </p:spPr>
        <p:txBody>
          <a:bodyPr/>
          <a:lstStyle/>
          <a:p>
            <a:r>
              <a:rPr lang="en-ZA" dirty="0" smtClean="0"/>
              <a:t>Maintain Artists process model</a:t>
            </a:r>
            <a:endParaRPr lang="en-ZA" dirty="0"/>
          </a:p>
        </p:txBody>
      </p:sp>
      <p:pic>
        <p:nvPicPr>
          <p:cNvPr id="4" name="Picture 3"/>
          <p:cNvPicPr>
            <a:picLocks noChangeAspect="1"/>
          </p:cNvPicPr>
          <p:nvPr/>
        </p:nvPicPr>
        <p:blipFill>
          <a:blip r:embed="rId2"/>
          <a:stretch>
            <a:fillRect/>
          </a:stretch>
        </p:blipFill>
        <p:spPr>
          <a:xfrm>
            <a:off x="3090392" y="1104636"/>
            <a:ext cx="8963025" cy="5248275"/>
          </a:xfrm>
          <a:prstGeom prst="rect">
            <a:avLst/>
          </a:prstGeom>
        </p:spPr>
      </p:pic>
      <p:pic>
        <p:nvPicPr>
          <p:cNvPr id="5" name="Picture 4"/>
          <p:cNvPicPr>
            <a:picLocks noChangeAspect="1"/>
          </p:cNvPicPr>
          <p:nvPr/>
        </p:nvPicPr>
        <p:blipFill>
          <a:blip r:embed="rId3"/>
          <a:stretch>
            <a:fillRect/>
          </a:stretch>
        </p:blipFill>
        <p:spPr>
          <a:xfrm>
            <a:off x="599661" y="1440967"/>
            <a:ext cx="2628900" cy="2495550"/>
          </a:xfrm>
          <a:prstGeom prst="rect">
            <a:avLst/>
          </a:prstGeom>
        </p:spPr>
      </p:pic>
      <p:sp>
        <p:nvSpPr>
          <p:cNvPr id="3" name="TextBox 2"/>
          <p:cNvSpPr txBox="1"/>
          <p:nvPr/>
        </p:nvSpPr>
        <p:spPr>
          <a:xfrm>
            <a:off x="1010879" y="4194935"/>
            <a:ext cx="2217682" cy="1477328"/>
          </a:xfrm>
          <a:prstGeom prst="rect">
            <a:avLst/>
          </a:prstGeom>
          <a:noFill/>
        </p:spPr>
        <p:txBody>
          <a:bodyPr wrap="square" rtlCol="0">
            <a:spAutoFit/>
          </a:bodyPr>
          <a:lstStyle/>
          <a:p>
            <a:r>
              <a:rPr lang="en-ZA" b="1" dirty="0" smtClean="0"/>
              <a:t>Add data flow </a:t>
            </a:r>
            <a:r>
              <a:rPr lang="en-ZA" dirty="0" smtClean="0"/>
              <a:t>is without the primary key as DBMS auto assigns from process to data store</a:t>
            </a:r>
            <a:endParaRPr lang="en-ZA" dirty="0"/>
          </a:p>
        </p:txBody>
      </p:sp>
      <p:sp>
        <p:nvSpPr>
          <p:cNvPr id="6" name="TextBox 5"/>
          <p:cNvSpPr txBox="1"/>
          <p:nvPr/>
        </p:nvSpPr>
        <p:spPr>
          <a:xfrm>
            <a:off x="10568723" y="3751102"/>
            <a:ext cx="1448479" cy="1815882"/>
          </a:xfrm>
          <a:prstGeom prst="rect">
            <a:avLst/>
          </a:prstGeom>
          <a:noFill/>
        </p:spPr>
        <p:txBody>
          <a:bodyPr wrap="square" rtlCol="0">
            <a:spAutoFit/>
          </a:bodyPr>
          <a:lstStyle/>
          <a:p>
            <a:r>
              <a:rPr lang="en-ZA" sz="1400" b="1" dirty="0" smtClean="0"/>
              <a:t>Delete data flow </a:t>
            </a:r>
            <a:r>
              <a:rPr lang="en-ZA" sz="1400" dirty="0" smtClean="0"/>
              <a:t>is easy only </a:t>
            </a:r>
            <a:r>
              <a:rPr lang="en-ZA" sz="1400" dirty="0" smtClean="0"/>
              <a:t>pass </a:t>
            </a:r>
            <a:r>
              <a:rPr lang="en-ZA" sz="1400" dirty="0" smtClean="0"/>
              <a:t>the ID of the record of the one you want to delete from the process to the data store</a:t>
            </a:r>
            <a:endParaRPr lang="en-ZA" sz="1400" dirty="0"/>
          </a:p>
        </p:txBody>
      </p:sp>
      <p:sp>
        <p:nvSpPr>
          <p:cNvPr id="7" name="TextBox 6"/>
          <p:cNvSpPr txBox="1"/>
          <p:nvPr/>
        </p:nvSpPr>
        <p:spPr>
          <a:xfrm>
            <a:off x="8376744" y="2233797"/>
            <a:ext cx="1408387" cy="1169551"/>
          </a:xfrm>
          <a:prstGeom prst="rect">
            <a:avLst/>
          </a:prstGeom>
          <a:noFill/>
        </p:spPr>
        <p:txBody>
          <a:bodyPr wrap="square" rtlCol="0">
            <a:spAutoFit/>
          </a:bodyPr>
          <a:lstStyle/>
          <a:p>
            <a:r>
              <a:rPr lang="en-ZA" sz="1400" b="1" dirty="0" smtClean="0"/>
              <a:t>Update  data flow </a:t>
            </a:r>
            <a:r>
              <a:rPr lang="en-ZA" sz="1400" dirty="0" smtClean="0"/>
              <a:t>from process to data store …contains everything </a:t>
            </a:r>
            <a:endParaRPr lang="en-ZA" sz="1400" dirty="0"/>
          </a:p>
        </p:txBody>
      </p:sp>
      <p:cxnSp>
        <p:nvCxnSpPr>
          <p:cNvPr id="9" name="Straight Arrow Connector 8"/>
          <p:cNvCxnSpPr/>
          <p:nvPr/>
        </p:nvCxnSpPr>
        <p:spPr>
          <a:xfrm flipH="1">
            <a:off x="7945822" y="3403348"/>
            <a:ext cx="735723" cy="895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9585434" y="5234152"/>
            <a:ext cx="9916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816772" y="5566984"/>
            <a:ext cx="2017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11200" y="1281047"/>
            <a:ext cx="2686526" cy="1384995"/>
          </a:xfrm>
          <a:prstGeom prst="rect">
            <a:avLst/>
          </a:prstGeom>
          <a:noFill/>
        </p:spPr>
        <p:txBody>
          <a:bodyPr wrap="square" rtlCol="0">
            <a:spAutoFit/>
          </a:bodyPr>
          <a:lstStyle/>
          <a:p>
            <a:r>
              <a:rPr lang="en-ZA" sz="1400" dirty="0" smtClean="0"/>
              <a:t>Data store back to process model as you populate the process with N instances of data . So you can chose the IDs for update and delete data flows. From all the data that is available in your entity </a:t>
            </a:r>
            <a:endParaRPr lang="en-ZA" sz="1400" dirty="0"/>
          </a:p>
        </p:txBody>
      </p:sp>
      <p:cxnSp>
        <p:nvCxnSpPr>
          <p:cNvPr id="17" name="Straight Arrow Connector 16"/>
          <p:cNvCxnSpPr/>
          <p:nvPr/>
        </p:nvCxnSpPr>
        <p:spPr>
          <a:xfrm>
            <a:off x="4740166" y="2688742"/>
            <a:ext cx="2084902" cy="172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8848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661" y="116647"/>
            <a:ext cx="10515600" cy="1325563"/>
          </a:xfrm>
        </p:spPr>
        <p:txBody>
          <a:bodyPr/>
          <a:lstStyle/>
          <a:p>
            <a:r>
              <a:rPr lang="en-ZA" dirty="0" smtClean="0"/>
              <a:t>Maintain Artworks process model</a:t>
            </a:r>
            <a:endParaRPr lang="en-ZA" dirty="0"/>
          </a:p>
        </p:txBody>
      </p:sp>
      <p:pic>
        <p:nvPicPr>
          <p:cNvPr id="3" name="Picture 2"/>
          <p:cNvPicPr>
            <a:picLocks noChangeAspect="1"/>
          </p:cNvPicPr>
          <p:nvPr/>
        </p:nvPicPr>
        <p:blipFill>
          <a:blip r:embed="rId2"/>
          <a:stretch>
            <a:fillRect/>
          </a:stretch>
        </p:blipFill>
        <p:spPr>
          <a:xfrm>
            <a:off x="3033092" y="1144243"/>
            <a:ext cx="8153400" cy="5543550"/>
          </a:xfrm>
          <a:prstGeom prst="rect">
            <a:avLst/>
          </a:prstGeom>
        </p:spPr>
      </p:pic>
      <p:pic>
        <p:nvPicPr>
          <p:cNvPr id="5" name="Picture 4"/>
          <p:cNvPicPr>
            <a:picLocks noChangeAspect="1"/>
          </p:cNvPicPr>
          <p:nvPr/>
        </p:nvPicPr>
        <p:blipFill>
          <a:blip r:embed="rId3"/>
          <a:stretch>
            <a:fillRect/>
          </a:stretch>
        </p:blipFill>
        <p:spPr>
          <a:xfrm>
            <a:off x="337517" y="1442210"/>
            <a:ext cx="2695575" cy="2562225"/>
          </a:xfrm>
          <a:prstGeom prst="rect">
            <a:avLst/>
          </a:prstGeom>
        </p:spPr>
      </p:pic>
    </p:spTree>
    <p:extLst>
      <p:ext uri="{BB962C8B-B14F-4D97-AF65-F5344CB8AC3E}">
        <p14:creationId xmlns:p14="http://schemas.microsoft.com/office/powerpoint/2010/main" val="927248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54701" y="174970"/>
            <a:ext cx="8401050" cy="6448425"/>
          </a:xfrm>
          <a:prstGeom prst="rect">
            <a:avLst/>
          </a:prstGeom>
        </p:spPr>
      </p:pic>
      <p:sp>
        <p:nvSpPr>
          <p:cNvPr id="2" name="Title 1"/>
          <p:cNvSpPr>
            <a:spLocks noGrp="1"/>
          </p:cNvSpPr>
          <p:nvPr>
            <p:ph type="title"/>
          </p:nvPr>
        </p:nvSpPr>
        <p:spPr>
          <a:xfrm>
            <a:off x="361121" y="-22501"/>
            <a:ext cx="4658139" cy="2696127"/>
          </a:xfrm>
        </p:spPr>
        <p:txBody>
          <a:bodyPr>
            <a:normAutofit/>
          </a:bodyPr>
          <a:lstStyle/>
          <a:p>
            <a:r>
              <a:rPr lang="en-ZA" dirty="0" smtClean="0"/>
              <a:t>Sell an Artwork process model</a:t>
            </a:r>
            <a:endParaRPr lang="en-ZA" dirty="0"/>
          </a:p>
        </p:txBody>
      </p:sp>
      <p:pic>
        <p:nvPicPr>
          <p:cNvPr id="5" name="Picture 4"/>
          <p:cNvPicPr>
            <a:picLocks noChangeAspect="1"/>
          </p:cNvPicPr>
          <p:nvPr/>
        </p:nvPicPr>
        <p:blipFill>
          <a:blip r:embed="rId3"/>
          <a:stretch>
            <a:fillRect/>
          </a:stretch>
        </p:blipFill>
        <p:spPr>
          <a:xfrm>
            <a:off x="688699" y="2448753"/>
            <a:ext cx="2638425" cy="2457450"/>
          </a:xfrm>
          <a:prstGeom prst="rect">
            <a:avLst/>
          </a:prstGeom>
        </p:spPr>
      </p:pic>
    </p:spTree>
    <p:extLst>
      <p:ext uri="{BB962C8B-B14F-4D97-AF65-F5344CB8AC3E}">
        <p14:creationId xmlns:p14="http://schemas.microsoft.com/office/powerpoint/2010/main" val="3134675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737" y="16147"/>
            <a:ext cx="10515600" cy="1325563"/>
          </a:xfrm>
        </p:spPr>
        <p:txBody>
          <a:bodyPr>
            <a:normAutofit/>
          </a:bodyPr>
          <a:lstStyle/>
          <a:p>
            <a:r>
              <a:rPr lang="en-ZA" b="1" dirty="0">
                <a:solidFill>
                  <a:srgbClr val="7030A0"/>
                </a:solidFill>
                <a:effectLst>
                  <a:outerShdw blurRad="38100" dist="38100" dir="2700000" algn="tl">
                    <a:srgbClr val="000000">
                      <a:alpha val="43137"/>
                    </a:srgbClr>
                  </a:outerShdw>
                </a:effectLst>
              </a:rPr>
              <a:t>SCENARIO</a:t>
            </a:r>
          </a:p>
        </p:txBody>
      </p:sp>
      <p:sp>
        <p:nvSpPr>
          <p:cNvPr id="3" name="Content Placeholder 2"/>
          <p:cNvSpPr>
            <a:spLocks noGrp="1"/>
          </p:cNvSpPr>
          <p:nvPr>
            <p:ph idx="1"/>
          </p:nvPr>
        </p:nvSpPr>
        <p:spPr>
          <a:xfrm>
            <a:off x="150223" y="850264"/>
            <a:ext cx="10515600" cy="4351338"/>
          </a:xfrm>
        </p:spPr>
        <p:txBody>
          <a:bodyPr>
            <a:noAutofit/>
          </a:bodyPr>
          <a:lstStyle/>
          <a:p>
            <a:pPr marL="0" indent="0">
              <a:buNone/>
            </a:pPr>
            <a:r>
              <a:rPr lang="en-ZA" sz="2200" dirty="0"/>
              <a:t>Die </a:t>
            </a:r>
            <a:r>
              <a:rPr lang="en-ZA" sz="2200" dirty="0" err="1"/>
              <a:t>eienaar</a:t>
            </a:r>
            <a:r>
              <a:rPr lang="en-ZA" sz="2200" dirty="0"/>
              <a:t> van ‘n gallery </a:t>
            </a:r>
            <a:r>
              <a:rPr lang="en-ZA" sz="2200" dirty="0" err="1"/>
              <a:t>nader</a:t>
            </a:r>
            <a:r>
              <a:rPr lang="en-ZA" sz="2200" dirty="0"/>
              <a:t> </a:t>
            </a:r>
            <a:r>
              <a:rPr lang="en-ZA" sz="2200" dirty="0" err="1"/>
              <a:t>jou</a:t>
            </a:r>
            <a:r>
              <a:rPr lang="en-ZA" sz="2200" dirty="0"/>
              <a:t> om </a:t>
            </a:r>
            <a:r>
              <a:rPr lang="en-ZA" sz="2200" dirty="0" err="1"/>
              <a:t>vir</a:t>
            </a:r>
            <a:r>
              <a:rPr lang="en-ZA" sz="2200" dirty="0"/>
              <a:t> </a:t>
            </a:r>
            <a:r>
              <a:rPr lang="en-ZA" sz="2200" dirty="0" err="1"/>
              <a:t>sy</a:t>
            </a:r>
            <a:r>
              <a:rPr lang="en-ZA" sz="2200" dirty="0"/>
              <a:t> </a:t>
            </a:r>
            <a:r>
              <a:rPr lang="en-ZA" sz="2200" dirty="0" err="1"/>
              <a:t>besigheid</a:t>
            </a:r>
            <a:r>
              <a:rPr lang="en-ZA" sz="2200" dirty="0"/>
              <a:t> ‘n </a:t>
            </a:r>
            <a:r>
              <a:rPr lang="en-ZA" sz="2200" dirty="0" err="1"/>
              <a:t>rekenaarstelsel</a:t>
            </a:r>
            <a:r>
              <a:rPr lang="en-ZA" sz="2200" dirty="0"/>
              <a:t> </a:t>
            </a:r>
            <a:r>
              <a:rPr lang="en-ZA" sz="2200" dirty="0" err="1"/>
              <a:t>te</a:t>
            </a:r>
            <a:r>
              <a:rPr lang="en-ZA" sz="2200" dirty="0"/>
              <a:t> </a:t>
            </a:r>
            <a:r>
              <a:rPr lang="en-ZA" sz="2200" dirty="0" err="1"/>
              <a:t>ontwerp</a:t>
            </a:r>
            <a:r>
              <a:rPr lang="en-ZA" sz="2200" dirty="0"/>
              <a:t>.  Die </a:t>
            </a:r>
            <a:r>
              <a:rPr lang="en-ZA" sz="2200" dirty="0" err="1"/>
              <a:t>stelsel</a:t>
            </a:r>
            <a:r>
              <a:rPr lang="en-ZA" sz="2200" dirty="0"/>
              <a:t> </a:t>
            </a:r>
            <a:r>
              <a:rPr lang="en-ZA" sz="2200" dirty="0" err="1"/>
              <a:t>moet</a:t>
            </a:r>
            <a:r>
              <a:rPr lang="en-ZA" sz="2200" dirty="0"/>
              <a:t> </a:t>
            </a:r>
            <a:r>
              <a:rPr lang="en-ZA" sz="2200" dirty="0" err="1"/>
              <a:t>hom</a:t>
            </a:r>
            <a:r>
              <a:rPr lang="en-ZA" sz="2200" dirty="0"/>
              <a:t> help om </a:t>
            </a:r>
            <a:r>
              <a:rPr lang="en-ZA" sz="2200" dirty="0" err="1"/>
              <a:t>rekord</a:t>
            </a:r>
            <a:r>
              <a:rPr lang="en-ZA" sz="2200" dirty="0"/>
              <a:t> </a:t>
            </a:r>
            <a:r>
              <a:rPr lang="en-ZA" sz="2200" dirty="0" err="1"/>
              <a:t>te</a:t>
            </a:r>
            <a:r>
              <a:rPr lang="en-ZA" sz="2200" dirty="0"/>
              <a:t> </a:t>
            </a:r>
            <a:r>
              <a:rPr lang="en-ZA" sz="2200" dirty="0" err="1"/>
              <a:t>hou</a:t>
            </a:r>
            <a:r>
              <a:rPr lang="en-ZA" sz="2200" dirty="0"/>
              <a:t> van die </a:t>
            </a:r>
            <a:r>
              <a:rPr lang="en-ZA" sz="2200" dirty="0" err="1"/>
              <a:t>volgende</a:t>
            </a:r>
            <a:r>
              <a:rPr lang="en-ZA" sz="2200" dirty="0"/>
              <a:t> </a:t>
            </a:r>
            <a:r>
              <a:rPr lang="en-ZA" sz="2200" dirty="0" err="1"/>
              <a:t>besigheidsprosesse</a:t>
            </a:r>
            <a:r>
              <a:rPr lang="en-ZA" sz="2200" dirty="0"/>
              <a:t>:</a:t>
            </a:r>
          </a:p>
          <a:p>
            <a:r>
              <a:rPr lang="en-ZA" sz="2200" dirty="0" err="1" smtClean="0"/>
              <a:t>Kunstenaars</a:t>
            </a:r>
            <a:r>
              <a:rPr lang="en-ZA" sz="2200" dirty="0" smtClean="0"/>
              <a:t> </a:t>
            </a:r>
            <a:r>
              <a:rPr lang="en-ZA" sz="2200" dirty="0" err="1"/>
              <a:t>sluit</a:t>
            </a:r>
            <a:r>
              <a:rPr lang="en-ZA" sz="2200" dirty="0"/>
              <a:t> by die gallery </a:t>
            </a:r>
            <a:r>
              <a:rPr lang="en-ZA" sz="2200" dirty="0" err="1"/>
              <a:t>aan</a:t>
            </a:r>
            <a:r>
              <a:rPr lang="en-ZA" sz="2200" dirty="0"/>
              <a:t> om </a:t>
            </a:r>
            <a:r>
              <a:rPr lang="en-ZA" sz="2200" dirty="0" err="1"/>
              <a:t>hul</a:t>
            </a:r>
            <a:r>
              <a:rPr lang="en-ZA" sz="2200" dirty="0"/>
              <a:t> </a:t>
            </a:r>
            <a:r>
              <a:rPr lang="en-ZA" sz="2200" dirty="0" err="1"/>
              <a:t>kunswerke</a:t>
            </a:r>
            <a:r>
              <a:rPr lang="en-ZA" sz="2200" dirty="0"/>
              <a:t> </a:t>
            </a:r>
            <a:r>
              <a:rPr lang="en-ZA" sz="2200" dirty="0" err="1"/>
              <a:t>daar</a:t>
            </a:r>
            <a:r>
              <a:rPr lang="en-ZA" sz="2200" dirty="0"/>
              <a:t> </a:t>
            </a:r>
            <a:r>
              <a:rPr lang="en-ZA" sz="2200" dirty="0" err="1"/>
              <a:t>uit</a:t>
            </a:r>
            <a:r>
              <a:rPr lang="en-ZA" sz="2200" dirty="0"/>
              <a:t> </a:t>
            </a:r>
            <a:r>
              <a:rPr lang="en-ZA" sz="2200" dirty="0" err="1"/>
              <a:t>te</a:t>
            </a:r>
            <a:r>
              <a:rPr lang="en-ZA" sz="2200" dirty="0"/>
              <a:t> </a:t>
            </a:r>
            <a:r>
              <a:rPr lang="en-ZA" sz="2200" dirty="0" err="1"/>
              <a:t>stal</a:t>
            </a:r>
            <a:r>
              <a:rPr lang="en-ZA" sz="2200" dirty="0"/>
              <a:t>.  </a:t>
            </a:r>
            <a:r>
              <a:rPr lang="en-ZA" sz="2200" dirty="0" err="1"/>
              <a:t>Hulle</a:t>
            </a:r>
            <a:r>
              <a:rPr lang="en-ZA" sz="2200" dirty="0"/>
              <a:t> word </a:t>
            </a:r>
            <a:r>
              <a:rPr lang="en-ZA" sz="2200" dirty="0" err="1"/>
              <a:t>dan</a:t>
            </a:r>
            <a:r>
              <a:rPr lang="en-ZA" sz="2200" dirty="0"/>
              <a:t> </a:t>
            </a:r>
            <a:r>
              <a:rPr lang="en-ZA" sz="2200" dirty="0" err="1"/>
              <a:t>bygevoeg</a:t>
            </a:r>
            <a:r>
              <a:rPr lang="en-ZA" sz="2200" dirty="0"/>
              <a:t> op ‘n </a:t>
            </a:r>
            <a:r>
              <a:rPr lang="en-ZA" sz="2200" dirty="0" err="1"/>
              <a:t>lys</a:t>
            </a:r>
            <a:r>
              <a:rPr lang="en-ZA" sz="2200" dirty="0"/>
              <a:t> van </a:t>
            </a:r>
            <a:r>
              <a:rPr lang="en-ZA" sz="2200" dirty="0" err="1"/>
              <a:t>kunstenaars</a:t>
            </a:r>
            <a:r>
              <a:rPr lang="en-ZA" sz="2200" dirty="0"/>
              <a:t> wat by die gallery mag </a:t>
            </a:r>
            <a:r>
              <a:rPr lang="en-ZA" sz="2200" dirty="0" err="1"/>
              <a:t>uitstal</a:t>
            </a:r>
            <a:r>
              <a:rPr lang="en-ZA" sz="2200" dirty="0"/>
              <a:t>.  </a:t>
            </a:r>
            <a:r>
              <a:rPr lang="en-ZA" sz="2200" dirty="0" err="1"/>
              <a:t>Kunstenaars</a:t>
            </a:r>
            <a:r>
              <a:rPr lang="en-ZA" sz="2200" dirty="0"/>
              <a:t> </a:t>
            </a:r>
            <a:r>
              <a:rPr lang="en-ZA" sz="2200" dirty="0" err="1"/>
              <a:t>besluit</a:t>
            </a:r>
            <a:r>
              <a:rPr lang="en-ZA" sz="2200" dirty="0"/>
              <a:t> van </a:t>
            </a:r>
            <a:r>
              <a:rPr lang="en-ZA" sz="2200" dirty="0" err="1"/>
              <a:t>tyd</a:t>
            </a:r>
            <a:r>
              <a:rPr lang="en-ZA" sz="2200" dirty="0"/>
              <a:t> tot </a:t>
            </a:r>
            <a:r>
              <a:rPr lang="en-ZA" sz="2200" dirty="0" err="1"/>
              <a:t>tyd</a:t>
            </a:r>
            <a:r>
              <a:rPr lang="en-ZA" sz="2200" dirty="0"/>
              <a:t> om </a:t>
            </a:r>
            <a:r>
              <a:rPr lang="en-ZA" sz="2200" dirty="0" err="1"/>
              <a:t>hul</a:t>
            </a:r>
            <a:r>
              <a:rPr lang="en-ZA" sz="2200" dirty="0"/>
              <a:t> </a:t>
            </a:r>
            <a:r>
              <a:rPr lang="en-ZA" sz="2200" dirty="0" err="1"/>
              <a:t>verbintenis</a:t>
            </a:r>
            <a:r>
              <a:rPr lang="en-ZA" sz="2200" dirty="0"/>
              <a:t> met die gallery </a:t>
            </a:r>
            <a:r>
              <a:rPr lang="en-ZA" sz="2200" dirty="0" err="1"/>
              <a:t>te</a:t>
            </a:r>
            <a:r>
              <a:rPr lang="en-ZA" sz="2200" dirty="0"/>
              <a:t> </a:t>
            </a:r>
            <a:r>
              <a:rPr lang="en-ZA" sz="2200" dirty="0" err="1"/>
              <a:t>verbreek</a:t>
            </a:r>
            <a:r>
              <a:rPr lang="en-ZA" sz="2200" dirty="0"/>
              <a:t>.  </a:t>
            </a:r>
            <a:r>
              <a:rPr lang="en-ZA" sz="2200" dirty="0" err="1"/>
              <a:t>Hul</a:t>
            </a:r>
            <a:r>
              <a:rPr lang="en-ZA" sz="2200" dirty="0"/>
              <a:t> name </a:t>
            </a:r>
            <a:r>
              <a:rPr lang="en-ZA" sz="2200" dirty="0" smtClean="0"/>
              <a:t>(</a:t>
            </a:r>
            <a:r>
              <a:rPr lang="en-ZA" sz="2200" dirty="0" err="1" smtClean="0"/>
              <a:t>bestaande</a:t>
            </a:r>
            <a:r>
              <a:rPr lang="en-ZA" sz="2200" dirty="0" smtClean="0"/>
              <a:t> </a:t>
            </a:r>
            <a:r>
              <a:rPr lang="en-ZA" sz="2200" dirty="0" err="1" smtClean="0"/>
              <a:t>uit</a:t>
            </a:r>
            <a:r>
              <a:rPr lang="en-ZA" sz="2200" dirty="0" smtClean="0"/>
              <a:t> van </a:t>
            </a:r>
            <a:r>
              <a:rPr lang="en-ZA" sz="2200" dirty="0" err="1" smtClean="0"/>
              <a:t>en</a:t>
            </a:r>
            <a:r>
              <a:rPr lang="en-ZA" sz="2200" dirty="0" smtClean="0"/>
              <a:t> </a:t>
            </a:r>
            <a:r>
              <a:rPr lang="en-ZA" sz="2200" dirty="0" err="1" smtClean="0"/>
              <a:t>naam</a:t>
            </a:r>
            <a:r>
              <a:rPr lang="en-ZA" sz="2200" dirty="0" smtClean="0"/>
              <a:t>) word </a:t>
            </a:r>
            <a:r>
              <a:rPr lang="en-ZA" sz="2200" dirty="0" err="1"/>
              <a:t>dan</a:t>
            </a:r>
            <a:r>
              <a:rPr lang="en-ZA" sz="2200" dirty="0"/>
              <a:t> </a:t>
            </a:r>
            <a:r>
              <a:rPr lang="en-ZA" sz="2200" dirty="0" err="1"/>
              <a:t>verwyder</a:t>
            </a:r>
            <a:r>
              <a:rPr lang="en-ZA" sz="2200" dirty="0"/>
              <a:t> van die </a:t>
            </a:r>
            <a:r>
              <a:rPr lang="en-ZA" sz="2200" dirty="0" err="1"/>
              <a:t>lys</a:t>
            </a:r>
            <a:r>
              <a:rPr lang="en-ZA" sz="2200" dirty="0"/>
              <a:t> van </a:t>
            </a:r>
            <a:r>
              <a:rPr lang="en-ZA" sz="2200" dirty="0" err="1"/>
              <a:t>kunstenaars</a:t>
            </a:r>
            <a:r>
              <a:rPr lang="en-ZA" sz="2200" dirty="0" smtClean="0"/>
              <a:t>.  ‘n Epos-</a:t>
            </a:r>
            <a:r>
              <a:rPr lang="en-ZA" sz="2200" dirty="0" err="1" smtClean="0"/>
              <a:t>adres</a:t>
            </a:r>
            <a:r>
              <a:rPr lang="en-ZA" sz="2200" dirty="0" smtClean="0"/>
              <a:t> </a:t>
            </a:r>
            <a:r>
              <a:rPr lang="en-ZA" sz="2200" dirty="0" err="1" smtClean="0"/>
              <a:t>moet</a:t>
            </a:r>
            <a:r>
              <a:rPr lang="en-ZA" sz="2200" dirty="0" smtClean="0"/>
              <a:t> </a:t>
            </a:r>
            <a:r>
              <a:rPr lang="en-ZA" sz="2200" dirty="0" err="1" smtClean="0"/>
              <a:t>vir</a:t>
            </a:r>
            <a:r>
              <a:rPr lang="en-ZA" sz="2200" dirty="0" smtClean="0"/>
              <a:t> </a:t>
            </a:r>
            <a:r>
              <a:rPr lang="en-ZA" sz="2200" dirty="0" err="1" smtClean="0"/>
              <a:t>elke</a:t>
            </a:r>
            <a:r>
              <a:rPr lang="en-ZA" sz="2200" dirty="0" smtClean="0"/>
              <a:t> </a:t>
            </a:r>
            <a:r>
              <a:rPr lang="en-ZA" sz="2200" dirty="0" err="1" smtClean="0"/>
              <a:t>kunstenaar</a:t>
            </a:r>
            <a:r>
              <a:rPr lang="en-ZA" sz="2200" dirty="0" smtClean="0"/>
              <a:t> </a:t>
            </a:r>
            <a:r>
              <a:rPr lang="en-ZA" sz="2200" dirty="0" err="1" smtClean="0"/>
              <a:t>gestoor</a:t>
            </a:r>
            <a:r>
              <a:rPr lang="en-ZA" sz="2200" dirty="0" smtClean="0"/>
              <a:t> word </a:t>
            </a:r>
            <a:r>
              <a:rPr lang="en-ZA" sz="2200" dirty="0" err="1" smtClean="0"/>
              <a:t>en</a:t>
            </a:r>
            <a:r>
              <a:rPr lang="en-ZA" sz="2200" dirty="0" smtClean="0"/>
              <a:t> </a:t>
            </a:r>
            <a:r>
              <a:rPr lang="en-ZA" sz="2200" dirty="0" err="1" smtClean="0"/>
              <a:t>elke</a:t>
            </a:r>
            <a:r>
              <a:rPr lang="en-ZA" sz="2200" dirty="0" smtClean="0"/>
              <a:t> </a:t>
            </a:r>
            <a:r>
              <a:rPr lang="en-ZA" sz="2200" dirty="0" err="1" smtClean="0"/>
              <a:t>kunstenaar</a:t>
            </a:r>
            <a:r>
              <a:rPr lang="en-ZA" sz="2200" dirty="0" smtClean="0"/>
              <a:t> </a:t>
            </a:r>
            <a:r>
              <a:rPr lang="en-ZA" sz="2200" dirty="0" err="1" smtClean="0"/>
              <a:t>moet</a:t>
            </a:r>
            <a:r>
              <a:rPr lang="en-ZA" sz="2200" dirty="0" smtClean="0"/>
              <a:t> ‘</a:t>
            </a:r>
            <a:r>
              <a:rPr lang="en-ZA" sz="2200" dirty="0"/>
              <a:t>n </a:t>
            </a:r>
            <a:r>
              <a:rPr lang="en-ZA" sz="2200" dirty="0" err="1"/>
              <a:t>unieke</a:t>
            </a:r>
            <a:r>
              <a:rPr lang="en-ZA" sz="2200" dirty="0"/>
              <a:t> </a:t>
            </a:r>
            <a:r>
              <a:rPr lang="en-ZA" sz="2200" dirty="0" err="1"/>
              <a:t>nommer</a:t>
            </a:r>
            <a:r>
              <a:rPr lang="en-ZA" sz="2200" dirty="0"/>
              <a:t> </a:t>
            </a:r>
            <a:r>
              <a:rPr lang="en-ZA" sz="2200" dirty="0" err="1"/>
              <a:t>hê</a:t>
            </a:r>
            <a:r>
              <a:rPr lang="en-ZA" sz="2200" dirty="0"/>
              <a:t>.  </a:t>
            </a:r>
          </a:p>
          <a:p>
            <a:pPr lvl="0"/>
            <a:r>
              <a:rPr lang="en-ZA" sz="2200" dirty="0" err="1" smtClean="0"/>
              <a:t>Kunstenaars</a:t>
            </a:r>
            <a:r>
              <a:rPr lang="en-ZA" sz="2200" dirty="0" smtClean="0"/>
              <a:t> </a:t>
            </a:r>
            <a:r>
              <a:rPr lang="en-ZA" sz="2200" dirty="0"/>
              <a:t>bring </a:t>
            </a:r>
            <a:r>
              <a:rPr lang="en-ZA" sz="2200" dirty="0" err="1"/>
              <a:t>hul</a:t>
            </a:r>
            <a:r>
              <a:rPr lang="en-ZA" sz="2200" dirty="0"/>
              <a:t> </a:t>
            </a:r>
            <a:r>
              <a:rPr lang="en-ZA" sz="2200" dirty="0" err="1"/>
              <a:t>kunswerke</a:t>
            </a:r>
            <a:r>
              <a:rPr lang="en-ZA" sz="2200" dirty="0"/>
              <a:t> </a:t>
            </a:r>
            <a:r>
              <a:rPr lang="en-ZA" sz="2200" dirty="0" err="1"/>
              <a:t>na</a:t>
            </a:r>
            <a:r>
              <a:rPr lang="en-ZA" sz="2200" dirty="0"/>
              <a:t> die gallery om </a:t>
            </a:r>
            <a:r>
              <a:rPr lang="en-ZA" sz="2200" dirty="0" err="1"/>
              <a:t>uitgestal</a:t>
            </a:r>
            <a:r>
              <a:rPr lang="en-ZA" sz="2200" dirty="0"/>
              <a:t> </a:t>
            </a:r>
            <a:r>
              <a:rPr lang="en-ZA" sz="2200" dirty="0" err="1"/>
              <a:t>te</a:t>
            </a:r>
            <a:r>
              <a:rPr lang="en-ZA" sz="2200" dirty="0"/>
              <a:t> word. </a:t>
            </a:r>
            <a:r>
              <a:rPr lang="en-ZA" sz="2200" dirty="0" err="1"/>
              <a:t>Vir</a:t>
            </a:r>
            <a:r>
              <a:rPr lang="en-ZA" sz="2200" dirty="0"/>
              <a:t> </a:t>
            </a:r>
            <a:r>
              <a:rPr lang="en-ZA" sz="2200" dirty="0" err="1"/>
              <a:t>elke</a:t>
            </a:r>
            <a:r>
              <a:rPr lang="en-ZA" sz="2200" dirty="0"/>
              <a:t> </a:t>
            </a:r>
            <a:r>
              <a:rPr lang="en-ZA" sz="2200" dirty="0" err="1"/>
              <a:t>kunswerk</a:t>
            </a:r>
            <a:r>
              <a:rPr lang="en-ZA" sz="2200" dirty="0"/>
              <a:t> wat </a:t>
            </a:r>
            <a:r>
              <a:rPr lang="en-ZA" sz="2200" dirty="0" err="1"/>
              <a:t>hy</a:t>
            </a:r>
            <a:r>
              <a:rPr lang="en-ZA" sz="2200" dirty="0"/>
              <a:t> </a:t>
            </a:r>
            <a:r>
              <a:rPr lang="en-ZA" sz="2200" dirty="0" err="1"/>
              <a:t>ontvang</a:t>
            </a:r>
            <a:r>
              <a:rPr lang="en-ZA" sz="2200" dirty="0"/>
              <a:t>, </a:t>
            </a:r>
            <a:r>
              <a:rPr lang="en-ZA" sz="2200" dirty="0" err="1"/>
              <a:t>wil</a:t>
            </a:r>
            <a:r>
              <a:rPr lang="en-ZA" sz="2200" dirty="0"/>
              <a:t> die </a:t>
            </a:r>
            <a:r>
              <a:rPr lang="en-ZA" sz="2200" dirty="0" err="1"/>
              <a:t>eienaar</a:t>
            </a:r>
            <a:r>
              <a:rPr lang="en-ZA" sz="2200" dirty="0"/>
              <a:t> ‘n </a:t>
            </a:r>
            <a:r>
              <a:rPr lang="en-ZA" sz="2200" dirty="0" err="1"/>
              <a:t>beskrywing</a:t>
            </a:r>
            <a:r>
              <a:rPr lang="en-ZA" sz="2200" dirty="0"/>
              <a:t>, die </a:t>
            </a:r>
            <a:r>
              <a:rPr lang="en-ZA" sz="2200" dirty="0" err="1"/>
              <a:t>kunstenaar</a:t>
            </a:r>
            <a:r>
              <a:rPr lang="en-ZA" sz="2200" dirty="0"/>
              <a:t> </a:t>
            </a:r>
            <a:r>
              <a:rPr lang="en-ZA" sz="2200" dirty="0" err="1"/>
              <a:t>asook</a:t>
            </a:r>
            <a:r>
              <a:rPr lang="en-ZA" sz="2200" dirty="0"/>
              <a:t> die </a:t>
            </a:r>
            <a:r>
              <a:rPr lang="en-ZA" sz="2200" dirty="0" err="1"/>
              <a:t>prys</a:t>
            </a:r>
            <a:r>
              <a:rPr lang="en-ZA" sz="2200" dirty="0"/>
              <a:t> wat die </a:t>
            </a:r>
            <a:r>
              <a:rPr lang="en-ZA" sz="2200" dirty="0" err="1"/>
              <a:t>kunstenaar</a:t>
            </a:r>
            <a:r>
              <a:rPr lang="en-ZA" sz="2200" dirty="0"/>
              <a:t> </a:t>
            </a:r>
            <a:r>
              <a:rPr lang="en-ZA" sz="2200" dirty="0" err="1"/>
              <a:t>daarvoor</a:t>
            </a:r>
            <a:r>
              <a:rPr lang="en-ZA" sz="2200" dirty="0"/>
              <a:t> </a:t>
            </a:r>
            <a:r>
              <a:rPr lang="en-ZA" sz="2200" dirty="0" err="1"/>
              <a:t>wil</a:t>
            </a:r>
            <a:r>
              <a:rPr lang="en-ZA" sz="2200" dirty="0"/>
              <a:t> </a:t>
            </a:r>
            <a:r>
              <a:rPr lang="en-ZA" sz="2200" dirty="0" err="1"/>
              <a:t>hê</a:t>
            </a:r>
            <a:r>
              <a:rPr lang="en-ZA" sz="2200" dirty="0"/>
              <a:t>, </a:t>
            </a:r>
            <a:r>
              <a:rPr lang="en-ZA" sz="2200" dirty="0" err="1"/>
              <a:t>stoor</a:t>
            </a:r>
            <a:r>
              <a:rPr lang="en-ZA" sz="2200" dirty="0"/>
              <a:t>.  </a:t>
            </a:r>
            <a:r>
              <a:rPr lang="en-ZA" sz="2200" dirty="0" err="1"/>
              <a:t>Elke</a:t>
            </a:r>
            <a:r>
              <a:rPr lang="en-ZA" sz="2200" dirty="0"/>
              <a:t> </a:t>
            </a:r>
            <a:r>
              <a:rPr lang="en-ZA" sz="2200" dirty="0" err="1"/>
              <a:t>kunswerk</a:t>
            </a:r>
            <a:r>
              <a:rPr lang="en-ZA" sz="2200" dirty="0"/>
              <a:t> </a:t>
            </a:r>
            <a:r>
              <a:rPr lang="en-ZA" sz="2200" dirty="0" err="1"/>
              <a:t>moet</a:t>
            </a:r>
            <a:r>
              <a:rPr lang="en-ZA" sz="2200" dirty="0"/>
              <a:t> </a:t>
            </a:r>
            <a:r>
              <a:rPr lang="en-ZA" sz="2200" dirty="0" err="1"/>
              <a:t>ook</a:t>
            </a:r>
            <a:r>
              <a:rPr lang="en-ZA" sz="2200" dirty="0"/>
              <a:t> ‘n </a:t>
            </a:r>
            <a:r>
              <a:rPr lang="en-ZA" sz="2200" dirty="0" err="1"/>
              <a:t>unieke</a:t>
            </a:r>
            <a:r>
              <a:rPr lang="en-ZA" sz="2200" dirty="0"/>
              <a:t> </a:t>
            </a:r>
            <a:r>
              <a:rPr lang="en-ZA" sz="2200" dirty="0" err="1"/>
              <a:t>nommer</a:t>
            </a:r>
            <a:r>
              <a:rPr lang="en-ZA" sz="2200" dirty="0"/>
              <a:t> </a:t>
            </a:r>
            <a:r>
              <a:rPr lang="en-ZA" sz="2200" dirty="0" err="1"/>
              <a:t>hê</a:t>
            </a:r>
            <a:r>
              <a:rPr lang="en-ZA" sz="2200" dirty="0"/>
              <a:t>.  </a:t>
            </a:r>
            <a:r>
              <a:rPr lang="en-ZA" sz="2200" dirty="0" err="1" smtClean="0"/>
              <a:t>Een</a:t>
            </a:r>
            <a:r>
              <a:rPr lang="en-ZA" sz="2200" dirty="0" smtClean="0"/>
              <a:t> </a:t>
            </a:r>
            <a:r>
              <a:rPr lang="en-ZA" sz="2200" dirty="0" err="1" smtClean="0"/>
              <a:t>kunstenaar</a:t>
            </a:r>
            <a:r>
              <a:rPr lang="en-ZA" sz="2200" dirty="0" smtClean="0"/>
              <a:t> </a:t>
            </a:r>
            <a:r>
              <a:rPr lang="en-ZA" sz="2200" dirty="0" err="1" smtClean="0"/>
              <a:t>kan</a:t>
            </a:r>
            <a:r>
              <a:rPr lang="en-ZA" sz="2200" dirty="0" smtClean="0"/>
              <a:t> </a:t>
            </a:r>
            <a:r>
              <a:rPr lang="en-ZA" sz="2200" dirty="0" err="1" smtClean="0"/>
              <a:t>baie</a:t>
            </a:r>
            <a:r>
              <a:rPr lang="en-ZA" sz="2200" dirty="0" smtClean="0"/>
              <a:t> </a:t>
            </a:r>
            <a:r>
              <a:rPr lang="en-ZA" sz="2200" dirty="0" err="1" smtClean="0"/>
              <a:t>kunswerke</a:t>
            </a:r>
            <a:r>
              <a:rPr lang="en-ZA" sz="2200" dirty="0" smtClean="0"/>
              <a:t> bring, maar </a:t>
            </a:r>
            <a:r>
              <a:rPr lang="en-ZA" sz="2200" dirty="0" err="1" smtClean="0"/>
              <a:t>een</a:t>
            </a:r>
            <a:r>
              <a:rPr lang="en-ZA" sz="2200" dirty="0" smtClean="0"/>
              <a:t> </a:t>
            </a:r>
            <a:r>
              <a:rPr lang="en-ZA" sz="2200" dirty="0" err="1" smtClean="0"/>
              <a:t>kunswerk</a:t>
            </a:r>
            <a:r>
              <a:rPr lang="en-ZA" sz="2200" dirty="0" smtClean="0"/>
              <a:t> word </a:t>
            </a:r>
            <a:r>
              <a:rPr lang="en-ZA" sz="2200" dirty="0" err="1" smtClean="0"/>
              <a:t>altyd</a:t>
            </a:r>
            <a:r>
              <a:rPr lang="en-ZA" sz="2200" dirty="0" smtClean="0"/>
              <a:t> </a:t>
            </a:r>
            <a:r>
              <a:rPr lang="en-ZA" sz="2200" dirty="0" err="1" smtClean="0"/>
              <a:t>deur</a:t>
            </a:r>
            <a:r>
              <a:rPr lang="en-ZA" sz="2200" dirty="0" smtClean="0"/>
              <a:t> </a:t>
            </a:r>
            <a:r>
              <a:rPr lang="en-ZA" sz="2200" dirty="0" err="1" smtClean="0"/>
              <a:t>presies</a:t>
            </a:r>
            <a:r>
              <a:rPr lang="en-ZA" sz="2200" dirty="0" smtClean="0"/>
              <a:t> </a:t>
            </a:r>
            <a:r>
              <a:rPr lang="en-ZA" sz="2200" dirty="0" err="1" smtClean="0"/>
              <a:t>een</a:t>
            </a:r>
            <a:r>
              <a:rPr lang="en-ZA" sz="2200" dirty="0" smtClean="0"/>
              <a:t> </a:t>
            </a:r>
            <a:r>
              <a:rPr lang="en-ZA" sz="2200" dirty="0" err="1" smtClean="0"/>
              <a:t>kunstenaar</a:t>
            </a:r>
            <a:r>
              <a:rPr lang="en-ZA" sz="2200" dirty="0" smtClean="0"/>
              <a:t> </a:t>
            </a:r>
            <a:r>
              <a:rPr lang="en-ZA" sz="2200" dirty="0" err="1" smtClean="0"/>
              <a:t>gebring</a:t>
            </a:r>
            <a:r>
              <a:rPr lang="en-ZA" sz="2200" dirty="0" smtClean="0"/>
              <a:t>.</a:t>
            </a:r>
            <a:endParaRPr lang="en-ZA" sz="2200" dirty="0"/>
          </a:p>
          <a:p>
            <a:pPr lvl="0"/>
            <a:r>
              <a:rPr lang="en-ZA" sz="2200" dirty="0" err="1"/>
              <a:t>Wanneer</a:t>
            </a:r>
            <a:r>
              <a:rPr lang="en-ZA" sz="2200" dirty="0"/>
              <a:t> ‘n </a:t>
            </a:r>
            <a:r>
              <a:rPr lang="en-ZA" sz="2200" dirty="0" err="1"/>
              <a:t>kunswerk</a:t>
            </a:r>
            <a:r>
              <a:rPr lang="en-ZA" sz="2200" dirty="0"/>
              <a:t> </a:t>
            </a:r>
            <a:r>
              <a:rPr lang="en-ZA" sz="2200" dirty="0" err="1"/>
              <a:t>verkoop</a:t>
            </a:r>
            <a:r>
              <a:rPr lang="en-ZA" sz="2200" dirty="0"/>
              <a:t> word, </a:t>
            </a:r>
            <a:r>
              <a:rPr lang="en-ZA" sz="2200" dirty="0" err="1"/>
              <a:t>moet</a:t>
            </a:r>
            <a:r>
              <a:rPr lang="en-ZA" sz="2200" dirty="0"/>
              <a:t> </a:t>
            </a:r>
            <a:r>
              <a:rPr lang="en-ZA" sz="2200" dirty="0" err="1"/>
              <a:t>daar</a:t>
            </a:r>
            <a:r>
              <a:rPr lang="en-ZA" sz="2200" dirty="0"/>
              <a:t> </a:t>
            </a:r>
            <a:r>
              <a:rPr lang="en-ZA" sz="2200" dirty="0" err="1"/>
              <a:t>rekord</a:t>
            </a:r>
            <a:r>
              <a:rPr lang="en-ZA" sz="2200" dirty="0"/>
              <a:t> </a:t>
            </a:r>
            <a:r>
              <a:rPr lang="en-ZA" sz="2200" dirty="0" err="1"/>
              <a:t>gehou</a:t>
            </a:r>
            <a:r>
              <a:rPr lang="en-ZA" sz="2200" dirty="0"/>
              <a:t> word van die </a:t>
            </a:r>
            <a:r>
              <a:rPr lang="en-ZA" sz="2200" dirty="0" err="1"/>
              <a:t>verkooptransaksie</a:t>
            </a:r>
            <a:r>
              <a:rPr lang="en-ZA" sz="2200" dirty="0"/>
              <a:t>.  </a:t>
            </a:r>
            <a:r>
              <a:rPr lang="en-ZA" sz="2200" dirty="0" err="1"/>
              <a:t>Slegs</a:t>
            </a:r>
            <a:r>
              <a:rPr lang="en-ZA" sz="2200" dirty="0"/>
              <a:t> </a:t>
            </a:r>
            <a:r>
              <a:rPr lang="en-ZA" sz="2200" dirty="0" err="1"/>
              <a:t>een</a:t>
            </a:r>
            <a:r>
              <a:rPr lang="en-ZA" sz="2200" dirty="0"/>
              <a:t> </a:t>
            </a:r>
            <a:r>
              <a:rPr lang="en-ZA" sz="2200" dirty="0" err="1"/>
              <a:t>kunswerk</a:t>
            </a:r>
            <a:r>
              <a:rPr lang="en-ZA" sz="2200" dirty="0"/>
              <a:t> word per </a:t>
            </a:r>
            <a:r>
              <a:rPr lang="en-ZA" sz="2200" dirty="0" err="1"/>
              <a:t>transaksie</a:t>
            </a:r>
            <a:r>
              <a:rPr lang="en-ZA" sz="2200" dirty="0"/>
              <a:t> </a:t>
            </a:r>
            <a:r>
              <a:rPr lang="en-ZA" sz="2200" dirty="0" err="1"/>
              <a:t>verkoop</a:t>
            </a:r>
            <a:r>
              <a:rPr lang="en-ZA" sz="2200" dirty="0"/>
              <a:t>.  Die </a:t>
            </a:r>
            <a:r>
              <a:rPr lang="en-ZA" sz="2200" dirty="0" err="1"/>
              <a:t>eienaar</a:t>
            </a:r>
            <a:r>
              <a:rPr lang="en-ZA" sz="2200" dirty="0"/>
              <a:t> </a:t>
            </a:r>
            <a:r>
              <a:rPr lang="en-ZA" sz="2200" dirty="0" err="1"/>
              <a:t>betaal</a:t>
            </a:r>
            <a:r>
              <a:rPr lang="en-ZA" sz="2200" dirty="0"/>
              <a:t> die </a:t>
            </a:r>
            <a:r>
              <a:rPr lang="en-ZA" sz="2200" dirty="0" err="1"/>
              <a:t>kunstenaar</a:t>
            </a:r>
            <a:r>
              <a:rPr lang="en-ZA" sz="2200" dirty="0"/>
              <a:t> </a:t>
            </a:r>
            <a:r>
              <a:rPr lang="en-ZA" sz="2200" dirty="0" err="1"/>
              <a:t>vir</a:t>
            </a:r>
            <a:r>
              <a:rPr lang="en-ZA" sz="2200" dirty="0"/>
              <a:t> die </a:t>
            </a:r>
            <a:r>
              <a:rPr lang="en-ZA" sz="2200" dirty="0" err="1"/>
              <a:t>kunswerk</a:t>
            </a:r>
            <a:r>
              <a:rPr lang="en-ZA" sz="2200" dirty="0"/>
              <a:t> </a:t>
            </a:r>
            <a:r>
              <a:rPr lang="en-ZA" sz="2200" dirty="0" err="1"/>
              <a:t>en</a:t>
            </a:r>
            <a:r>
              <a:rPr lang="en-ZA" sz="2200" dirty="0"/>
              <a:t> </a:t>
            </a:r>
            <a:r>
              <a:rPr lang="en-ZA" sz="2200" dirty="0" err="1"/>
              <a:t>hou</a:t>
            </a:r>
            <a:r>
              <a:rPr lang="en-ZA" sz="2200" dirty="0"/>
              <a:t> die wins.  Die </a:t>
            </a:r>
            <a:r>
              <a:rPr lang="en-ZA" sz="2200" dirty="0" err="1"/>
              <a:t>unieke</a:t>
            </a:r>
            <a:r>
              <a:rPr lang="en-ZA" sz="2200" dirty="0"/>
              <a:t> </a:t>
            </a:r>
            <a:r>
              <a:rPr lang="en-ZA" sz="2200" dirty="0" err="1"/>
              <a:t>nommer</a:t>
            </a:r>
            <a:r>
              <a:rPr lang="en-ZA" sz="2200" dirty="0"/>
              <a:t> van die </a:t>
            </a:r>
            <a:r>
              <a:rPr lang="en-ZA" sz="2200" dirty="0" err="1"/>
              <a:t>kunswerk</a:t>
            </a:r>
            <a:r>
              <a:rPr lang="en-ZA" sz="2200" dirty="0"/>
              <a:t> </a:t>
            </a:r>
            <a:r>
              <a:rPr lang="en-ZA" sz="2200" dirty="0" err="1"/>
              <a:t>betrokke</a:t>
            </a:r>
            <a:r>
              <a:rPr lang="en-ZA" sz="2200" dirty="0"/>
              <a:t> in die </a:t>
            </a:r>
            <a:r>
              <a:rPr lang="en-ZA" sz="2200" dirty="0" err="1"/>
              <a:t>transaksie</a:t>
            </a:r>
            <a:r>
              <a:rPr lang="en-ZA" sz="2200" dirty="0"/>
              <a:t>, die datum </a:t>
            </a:r>
            <a:r>
              <a:rPr lang="en-ZA" sz="2200" dirty="0" err="1"/>
              <a:t>waarop</a:t>
            </a:r>
            <a:r>
              <a:rPr lang="en-ZA" sz="2200" dirty="0"/>
              <a:t> die </a:t>
            </a:r>
            <a:r>
              <a:rPr lang="en-ZA" sz="2200" dirty="0" err="1"/>
              <a:t>kunswerk</a:t>
            </a:r>
            <a:r>
              <a:rPr lang="en-ZA" sz="2200" dirty="0"/>
              <a:t> </a:t>
            </a:r>
            <a:r>
              <a:rPr lang="en-ZA" sz="2200" dirty="0" err="1"/>
              <a:t>verkoop</a:t>
            </a:r>
            <a:r>
              <a:rPr lang="en-ZA" sz="2200" dirty="0"/>
              <a:t> is </a:t>
            </a:r>
            <a:r>
              <a:rPr lang="en-ZA" sz="2200" dirty="0" err="1"/>
              <a:t>asook</a:t>
            </a:r>
            <a:r>
              <a:rPr lang="en-ZA" sz="2200" dirty="0"/>
              <a:t> die </a:t>
            </a:r>
            <a:r>
              <a:rPr lang="en-ZA" sz="2200" dirty="0" err="1"/>
              <a:t>prys</a:t>
            </a:r>
            <a:r>
              <a:rPr lang="en-ZA" sz="2200" dirty="0"/>
              <a:t> </a:t>
            </a:r>
            <a:r>
              <a:rPr lang="en-ZA" sz="2200" dirty="0" err="1"/>
              <a:t>waarvoor</a:t>
            </a:r>
            <a:r>
              <a:rPr lang="en-ZA" sz="2200" dirty="0"/>
              <a:t> </a:t>
            </a:r>
            <a:r>
              <a:rPr lang="en-ZA" sz="2200" dirty="0" err="1"/>
              <a:t>dit</a:t>
            </a:r>
            <a:r>
              <a:rPr lang="en-ZA" sz="2200" dirty="0"/>
              <a:t> </a:t>
            </a:r>
            <a:r>
              <a:rPr lang="en-ZA" sz="2200" dirty="0" err="1"/>
              <a:t>verkoop</a:t>
            </a:r>
            <a:r>
              <a:rPr lang="en-ZA" sz="2200" dirty="0"/>
              <a:t> is (die </a:t>
            </a:r>
            <a:r>
              <a:rPr lang="en-ZA" sz="2200" dirty="0" err="1"/>
              <a:t>eienaar</a:t>
            </a:r>
            <a:r>
              <a:rPr lang="en-ZA" sz="2200" dirty="0"/>
              <a:t> </a:t>
            </a:r>
            <a:r>
              <a:rPr lang="en-ZA" sz="2200" dirty="0" err="1"/>
              <a:t>verkoop</a:t>
            </a:r>
            <a:r>
              <a:rPr lang="en-ZA" sz="2200" dirty="0"/>
              <a:t> </a:t>
            </a:r>
            <a:r>
              <a:rPr lang="en-ZA" sz="2200" dirty="0" err="1"/>
              <a:t>gewoonlik</a:t>
            </a:r>
            <a:r>
              <a:rPr lang="en-ZA" sz="2200" dirty="0"/>
              <a:t> die </a:t>
            </a:r>
            <a:r>
              <a:rPr lang="en-ZA" sz="2200" dirty="0" err="1"/>
              <a:t>kunswerke</a:t>
            </a:r>
            <a:r>
              <a:rPr lang="en-ZA" sz="2200" dirty="0"/>
              <a:t> </a:t>
            </a:r>
            <a:r>
              <a:rPr lang="en-ZA" sz="2200" dirty="0" err="1"/>
              <a:t>vir</a:t>
            </a:r>
            <a:r>
              <a:rPr lang="en-ZA" sz="2200" dirty="0"/>
              <a:t> ‘n </a:t>
            </a:r>
            <a:r>
              <a:rPr lang="en-ZA" sz="2200" dirty="0" err="1"/>
              <a:t>hoër</a:t>
            </a:r>
            <a:r>
              <a:rPr lang="en-ZA" sz="2200" dirty="0"/>
              <a:t> </a:t>
            </a:r>
            <a:r>
              <a:rPr lang="en-ZA" sz="2200" dirty="0" err="1"/>
              <a:t>prys</a:t>
            </a:r>
            <a:r>
              <a:rPr lang="en-ZA" sz="2200" dirty="0"/>
              <a:t> om </a:t>
            </a:r>
            <a:r>
              <a:rPr lang="en-ZA" sz="2200" dirty="0" err="1"/>
              <a:t>sy</a:t>
            </a:r>
            <a:r>
              <a:rPr lang="en-ZA" sz="2200" dirty="0"/>
              <a:t> </a:t>
            </a:r>
            <a:r>
              <a:rPr lang="en-ZA" sz="2200" dirty="0" err="1"/>
              <a:t>onkostes</a:t>
            </a:r>
            <a:r>
              <a:rPr lang="en-ZA" sz="2200" dirty="0"/>
              <a:t> </a:t>
            </a:r>
            <a:r>
              <a:rPr lang="en-ZA" sz="2200" dirty="0" err="1"/>
              <a:t>te</a:t>
            </a:r>
            <a:r>
              <a:rPr lang="en-ZA" sz="2200" dirty="0"/>
              <a:t> </a:t>
            </a:r>
            <a:r>
              <a:rPr lang="en-ZA" sz="2200" dirty="0" err="1"/>
              <a:t>dek</a:t>
            </a:r>
            <a:r>
              <a:rPr lang="en-ZA" sz="2200" dirty="0"/>
              <a:t>), </a:t>
            </a:r>
            <a:r>
              <a:rPr lang="en-ZA" sz="2200" dirty="0" err="1"/>
              <a:t>moet</a:t>
            </a:r>
            <a:r>
              <a:rPr lang="en-ZA" sz="2200" dirty="0"/>
              <a:t> </a:t>
            </a:r>
            <a:r>
              <a:rPr lang="en-ZA" sz="2200" dirty="0" err="1"/>
              <a:t>gestoor</a:t>
            </a:r>
            <a:r>
              <a:rPr lang="en-ZA" sz="2200" dirty="0"/>
              <a:t> word. </a:t>
            </a:r>
          </a:p>
          <a:p>
            <a:endParaRPr lang="en-ZA" sz="2200" dirty="0"/>
          </a:p>
        </p:txBody>
      </p:sp>
    </p:spTree>
    <p:extLst>
      <p:ext uri="{BB962C8B-B14F-4D97-AF65-F5344CB8AC3E}">
        <p14:creationId xmlns:p14="http://schemas.microsoft.com/office/powerpoint/2010/main" val="14728843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537"/>
            <a:ext cx="10515600" cy="1325563"/>
          </a:xfrm>
        </p:spPr>
        <p:txBody>
          <a:bodyPr>
            <a:normAutofit/>
          </a:bodyPr>
          <a:lstStyle/>
          <a:p>
            <a:r>
              <a:rPr lang="en-ZA" b="1" dirty="0">
                <a:solidFill>
                  <a:srgbClr val="7030A0"/>
                </a:solidFill>
                <a:effectLst>
                  <a:outerShdw blurRad="38100" dist="38100" dir="2700000" algn="tl">
                    <a:srgbClr val="000000">
                      <a:alpha val="43137"/>
                    </a:srgbClr>
                  </a:outerShdw>
                </a:effectLst>
              </a:rPr>
              <a:t>SCENARIO</a:t>
            </a:r>
          </a:p>
        </p:txBody>
      </p:sp>
      <p:sp>
        <p:nvSpPr>
          <p:cNvPr id="3" name="Content Placeholder 2"/>
          <p:cNvSpPr>
            <a:spLocks noGrp="1"/>
          </p:cNvSpPr>
          <p:nvPr>
            <p:ph idx="1"/>
          </p:nvPr>
        </p:nvSpPr>
        <p:spPr>
          <a:xfrm>
            <a:off x="576943" y="1421855"/>
            <a:ext cx="10515600" cy="4839607"/>
          </a:xfrm>
        </p:spPr>
        <p:txBody>
          <a:bodyPr>
            <a:normAutofit fontScale="62500" lnSpcReduction="20000"/>
          </a:bodyPr>
          <a:lstStyle/>
          <a:p>
            <a:pPr marL="0" indent="0">
              <a:buNone/>
            </a:pPr>
            <a:r>
              <a:rPr lang="en-ZA" sz="3700" i="1" dirty="0"/>
              <a:t>The owner of a gallery approaches you to design a computer system for his business. The system should help keep track of the following business processes:</a:t>
            </a:r>
            <a:endParaRPr lang="en-ZA" sz="3700" dirty="0"/>
          </a:p>
          <a:p>
            <a:pPr marL="0" indent="0">
              <a:buNone/>
            </a:pPr>
            <a:r>
              <a:rPr lang="en-ZA" sz="3700" i="1" dirty="0"/>
              <a:t> </a:t>
            </a:r>
            <a:endParaRPr lang="en-ZA" sz="3700" dirty="0"/>
          </a:p>
          <a:p>
            <a:r>
              <a:rPr lang="en-ZA" sz="3700" i="1" dirty="0"/>
              <a:t>Artists join the gallery to exhibit their artworks. They are then added to a list of artists who can exhibit at the gallery. Artists decide from time to time to break their connection with the gallery. Their names </a:t>
            </a:r>
            <a:r>
              <a:rPr lang="en-ZA" sz="3700" i="1" dirty="0" smtClean="0"/>
              <a:t>(consisting of last name and first name) are </a:t>
            </a:r>
            <a:r>
              <a:rPr lang="en-ZA" sz="3700" i="1" dirty="0"/>
              <a:t>then removed from the list of artists</a:t>
            </a:r>
            <a:r>
              <a:rPr lang="en-ZA" sz="3700" i="1" dirty="0" smtClean="0"/>
              <a:t>. An email address must be stored for each artist and each artist must have </a:t>
            </a:r>
            <a:r>
              <a:rPr lang="en-ZA" sz="3700" i="1" dirty="0"/>
              <a:t>a unique number.</a:t>
            </a:r>
            <a:endParaRPr lang="en-ZA" sz="3700" dirty="0"/>
          </a:p>
          <a:p>
            <a:r>
              <a:rPr lang="en-ZA" sz="3700" i="1" dirty="0" smtClean="0"/>
              <a:t>Artists </a:t>
            </a:r>
            <a:r>
              <a:rPr lang="en-ZA" sz="3700" i="1" dirty="0"/>
              <a:t>bring their artworks to the gallery to be exhibited.  For each artwork he receives, the owner wants to store a description, the artist as well as the price the artist wants for it. Each artwork must also have a unique number</a:t>
            </a:r>
            <a:r>
              <a:rPr lang="en-ZA" sz="3700" i="1" dirty="0" smtClean="0"/>
              <a:t>.  One </a:t>
            </a:r>
            <a:r>
              <a:rPr lang="en-ZA" sz="3700" i="1" dirty="0"/>
              <a:t>artist can bring many artworks, but one artwork is always brought by only one artist.</a:t>
            </a:r>
          </a:p>
          <a:p>
            <a:pPr lvl="0"/>
            <a:r>
              <a:rPr lang="en-ZA" sz="3700" i="1" dirty="0" smtClean="0"/>
              <a:t>When </a:t>
            </a:r>
            <a:r>
              <a:rPr lang="en-ZA" sz="3700" i="1" dirty="0"/>
              <a:t>an artwork is sold, record must be kept of the sales transaction.  Only one artwork is sold per transaction. The owner pays the artist for the artwork and keeps the profit. The unique number of the artwork involved in the transaction, the date the artwork was sold and the price for which it was sold (the owner usually sells the artwork for a higher price to cover his expenses) must be stored</a:t>
            </a:r>
            <a:r>
              <a:rPr lang="en-ZA" sz="3700" dirty="0"/>
              <a:t>. </a:t>
            </a:r>
          </a:p>
          <a:p>
            <a:endParaRPr lang="en-ZA" dirty="0"/>
          </a:p>
        </p:txBody>
      </p:sp>
    </p:spTree>
    <p:extLst>
      <p:ext uri="{BB962C8B-B14F-4D97-AF65-F5344CB8AC3E}">
        <p14:creationId xmlns:p14="http://schemas.microsoft.com/office/powerpoint/2010/main" val="2090833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2978" y="1348568"/>
            <a:ext cx="9207063" cy="4247317"/>
          </a:xfrm>
          <a:prstGeom prst="rect">
            <a:avLst/>
          </a:prstGeom>
        </p:spPr>
        <p:txBody>
          <a:bodyPr wrap="square">
            <a:spAutoFit/>
          </a:bodyPr>
          <a:lstStyle/>
          <a:p>
            <a:pPr marL="285750" indent="-285750">
              <a:buFont typeface="Arial" panose="020B0604020202020204" pitchFamily="34" charset="0"/>
              <a:buChar char="•"/>
            </a:pPr>
            <a:r>
              <a:rPr lang="en-ZA" i="1" dirty="0">
                <a:solidFill>
                  <a:schemeClr val="accent1"/>
                </a:solidFill>
              </a:rPr>
              <a:t>Artists</a:t>
            </a:r>
            <a:r>
              <a:rPr lang="en-ZA" i="1" dirty="0"/>
              <a:t> join the gallery to exhibit their artworks. </a:t>
            </a:r>
            <a:r>
              <a:rPr lang="en-ZA" i="1" dirty="0" smtClean="0"/>
              <a:t>They </a:t>
            </a:r>
            <a:r>
              <a:rPr lang="en-ZA" i="1" dirty="0"/>
              <a:t>are then added to a list of artists who can exhibit </a:t>
            </a:r>
            <a:r>
              <a:rPr lang="en-ZA" i="1" dirty="0" smtClean="0"/>
              <a:t>at </a:t>
            </a:r>
            <a:r>
              <a:rPr lang="en-ZA" i="1" dirty="0"/>
              <a:t>the gallery. </a:t>
            </a:r>
            <a:endParaRPr lang="en-ZA" i="1" dirty="0" smtClean="0"/>
          </a:p>
          <a:p>
            <a:pPr marL="285750" indent="-285750">
              <a:buFont typeface="Arial" panose="020B0604020202020204" pitchFamily="34" charset="0"/>
              <a:buChar char="•"/>
            </a:pPr>
            <a:r>
              <a:rPr lang="en-ZA" i="1" dirty="0" smtClean="0">
                <a:solidFill>
                  <a:srgbClr val="FF0000"/>
                </a:solidFill>
              </a:rPr>
              <a:t>Artists </a:t>
            </a:r>
            <a:r>
              <a:rPr lang="en-ZA" i="1" dirty="0">
                <a:solidFill>
                  <a:srgbClr val="FF0000"/>
                </a:solidFill>
              </a:rPr>
              <a:t>decide from time to time to break their connection with the gallery.</a:t>
            </a:r>
            <a:r>
              <a:rPr lang="en-ZA" i="1" dirty="0"/>
              <a:t> </a:t>
            </a:r>
            <a:endParaRPr lang="en-ZA" i="1" dirty="0" smtClean="0"/>
          </a:p>
          <a:p>
            <a:pPr marL="285750" indent="-285750">
              <a:buFont typeface="Arial" panose="020B0604020202020204" pitchFamily="34" charset="0"/>
              <a:buChar char="•"/>
            </a:pPr>
            <a:r>
              <a:rPr lang="en-ZA" i="1" dirty="0" smtClean="0"/>
              <a:t>Their </a:t>
            </a:r>
            <a:r>
              <a:rPr lang="en-ZA" i="1" dirty="0"/>
              <a:t>names </a:t>
            </a:r>
            <a:r>
              <a:rPr lang="en-ZA" b="1" i="1" dirty="0"/>
              <a:t>(consisting of last name and first name) </a:t>
            </a:r>
            <a:r>
              <a:rPr lang="en-ZA" i="1" dirty="0"/>
              <a:t>are then removed from the list of artists. </a:t>
            </a:r>
            <a:endParaRPr lang="en-ZA" i="1" dirty="0" smtClean="0"/>
          </a:p>
          <a:p>
            <a:pPr marL="285750" indent="-285750">
              <a:buFont typeface="Arial" panose="020B0604020202020204" pitchFamily="34" charset="0"/>
              <a:buChar char="•"/>
            </a:pPr>
            <a:r>
              <a:rPr lang="en-ZA" i="1" dirty="0" smtClean="0"/>
              <a:t>An </a:t>
            </a:r>
            <a:r>
              <a:rPr lang="en-ZA" b="1" i="1" dirty="0"/>
              <a:t>email address must be stored </a:t>
            </a:r>
            <a:r>
              <a:rPr lang="en-ZA" i="1" dirty="0"/>
              <a:t>for each artist and </a:t>
            </a:r>
            <a:r>
              <a:rPr lang="en-ZA" b="1" i="1" dirty="0"/>
              <a:t>each artist must have a unique </a:t>
            </a:r>
            <a:r>
              <a:rPr lang="en-ZA" b="1" i="1" dirty="0" smtClean="0"/>
              <a:t>number</a:t>
            </a:r>
            <a:r>
              <a:rPr lang="en-ZA" i="1" dirty="0" smtClean="0"/>
              <a:t>.</a:t>
            </a:r>
            <a:endParaRPr lang="en-ZA" dirty="0" smtClean="0"/>
          </a:p>
          <a:p>
            <a:pPr marL="285750" indent="-285750">
              <a:buFont typeface="Arial" panose="020B0604020202020204" pitchFamily="34" charset="0"/>
              <a:buChar char="•"/>
            </a:pPr>
            <a:r>
              <a:rPr lang="en-ZA" i="1" dirty="0" smtClean="0"/>
              <a:t>Artists </a:t>
            </a:r>
            <a:r>
              <a:rPr lang="en-ZA" i="1" dirty="0"/>
              <a:t>bring their </a:t>
            </a:r>
            <a:r>
              <a:rPr lang="en-ZA" i="1" dirty="0">
                <a:solidFill>
                  <a:schemeClr val="accent1"/>
                </a:solidFill>
              </a:rPr>
              <a:t>artworks</a:t>
            </a:r>
            <a:r>
              <a:rPr lang="en-ZA" i="1" dirty="0"/>
              <a:t> to the gallery to be exhibited.  For each artwork he receives, the owner wants to </a:t>
            </a:r>
            <a:r>
              <a:rPr lang="en-ZA" b="1" i="1" dirty="0"/>
              <a:t>store a description</a:t>
            </a:r>
            <a:r>
              <a:rPr lang="en-ZA" i="1" dirty="0"/>
              <a:t>, </a:t>
            </a:r>
            <a:r>
              <a:rPr lang="en-ZA" b="1" i="1" dirty="0"/>
              <a:t>the artist </a:t>
            </a:r>
            <a:r>
              <a:rPr lang="en-ZA" i="1" dirty="0"/>
              <a:t>as well as </a:t>
            </a:r>
            <a:r>
              <a:rPr lang="en-ZA" b="1" i="1" dirty="0"/>
              <a:t>the price the artist </a:t>
            </a:r>
            <a:r>
              <a:rPr lang="en-ZA" i="1" dirty="0"/>
              <a:t>wants for it</a:t>
            </a:r>
            <a:r>
              <a:rPr lang="en-ZA" i="1" dirty="0" smtClean="0"/>
              <a:t>.</a:t>
            </a:r>
          </a:p>
          <a:p>
            <a:pPr marL="285750" indent="-285750">
              <a:buFont typeface="Arial" panose="020B0604020202020204" pitchFamily="34" charset="0"/>
              <a:buChar char="•"/>
            </a:pPr>
            <a:r>
              <a:rPr lang="en-ZA" i="1" dirty="0" smtClean="0"/>
              <a:t> </a:t>
            </a:r>
            <a:r>
              <a:rPr lang="en-ZA" b="1" i="1" dirty="0"/>
              <a:t>Each artwork must also have a unique number</a:t>
            </a:r>
            <a:r>
              <a:rPr lang="en-ZA" i="1" dirty="0"/>
              <a:t>.  </a:t>
            </a:r>
            <a:r>
              <a:rPr lang="en-ZA" i="1" dirty="0">
                <a:solidFill>
                  <a:srgbClr val="FF0000"/>
                </a:solidFill>
              </a:rPr>
              <a:t>One artist can bring many artworks, but one artwork is always brought by only one </a:t>
            </a:r>
            <a:r>
              <a:rPr lang="en-ZA" i="1" dirty="0" smtClean="0">
                <a:solidFill>
                  <a:srgbClr val="FF0000"/>
                </a:solidFill>
              </a:rPr>
              <a:t>artist.</a:t>
            </a:r>
          </a:p>
          <a:p>
            <a:pPr marL="285750" indent="-285750">
              <a:buFont typeface="Arial" panose="020B0604020202020204" pitchFamily="34" charset="0"/>
              <a:buChar char="•"/>
            </a:pPr>
            <a:r>
              <a:rPr lang="en-ZA" i="1" dirty="0" smtClean="0"/>
              <a:t>When </a:t>
            </a:r>
            <a:r>
              <a:rPr lang="en-ZA" i="1" dirty="0"/>
              <a:t>an artwork is sold, </a:t>
            </a:r>
            <a:r>
              <a:rPr lang="en-ZA" b="1" i="1" dirty="0"/>
              <a:t>record must be kept of the sales transaction</a:t>
            </a:r>
            <a:r>
              <a:rPr lang="en-ZA" i="1" dirty="0"/>
              <a:t>.  </a:t>
            </a:r>
            <a:endParaRPr lang="en-ZA" i="1" dirty="0" smtClean="0"/>
          </a:p>
          <a:p>
            <a:pPr marL="285750" indent="-285750">
              <a:buFont typeface="Arial" panose="020B0604020202020204" pitchFamily="34" charset="0"/>
              <a:buChar char="•"/>
            </a:pPr>
            <a:r>
              <a:rPr lang="en-ZA" i="1" dirty="0" smtClean="0">
                <a:solidFill>
                  <a:srgbClr val="FF0000"/>
                </a:solidFill>
              </a:rPr>
              <a:t>Only </a:t>
            </a:r>
            <a:r>
              <a:rPr lang="en-ZA" i="1" dirty="0">
                <a:solidFill>
                  <a:srgbClr val="FF0000"/>
                </a:solidFill>
              </a:rPr>
              <a:t>one artwork is sold per transaction</a:t>
            </a:r>
            <a:r>
              <a:rPr lang="en-ZA" i="1" dirty="0" smtClean="0">
                <a:solidFill>
                  <a:srgbClr val="FF0000"/>
                </a:solidFill>
              </a:rPr>
              <a:t>.</a:t>
            </a:r>
          </a:p>
          <a:p>
            <a:pPr marL="285750" indent="-285750">
              <a:buFont typeface="Arial" panose="020B0604020202020204" pitchFamily="34" charset="0"/>
              <a:buChar char="•"/>
            </a:pPr>
            <a:r>
              <a:rPr lang="en-ZA" i="1" dirty="0" smtClean="0"/>
              <a:t> </a:t>
            </a:r>
            <a:r>
              <a:rPr lang="en-ZA" i="1" dirty="0">
                <a:solidFill>
                  <a:schemeClr val="accent1"/>
                </a:solidFill>
              </a:rPr>
              <a:t>The owner pays the artist for the artwork</a:t>
            </a:r>
            <a:r>
              <a:rPr lang="en-ZA" i="1" dirty="0"/>
              <a:t> and keeps the profit. T</a:t>
            </a:r>
            <a:r>
              <a:rPr lang="en-ZA" b="1" i="1" dirty="0"/>
              <a:t>he unique number of the artwork involved in the transaction</a:t>
            </a:r>
            <a:r>
              <a:rPr lang="en-ZA" i="1" dirty="0"/>
              <a:t>, the </a:t>
            </a:r>
            <a:r>
              <a:rPr lang="en-ZA" b="1" i="1" dirty="0"/>
              <a:t>date the artwork </a:t>
            </a:r>
            <a:r>
              <a:rPr lang="en-ZA" i="1" dirty="0"/>
              <a:t>was sold and </a:t>
            </a:r>
            <a:r>
              <a:rPr lang="en-ZA" b="1" i="1" dirty="0"/>
              <a:t>the price </a:t>
            </a:r>
            <a:r>
              <a:rPr lang="en-ZA" i="1" dirty="0"/>
              <a:t>for which it was sold (the owner usually sells the artwork for a higher price to cover his expenses) must be stored</a:t>
            </a:r>
            <a:r>
              <a:rPr lang="en-ZA" dirty="0"/>
              <a:t>. </a:t>
            </a:r>
          </a:p>
        </p:txBody>
      </p:sp>
      <p:sp>
        <p:nvSpPr>
          <p:cNvPr id="3" name="TextBox 2"/>
          <p:cNvSpPr txBox="1"/>
          <p:nvPr/>
        </p:nvSpPr>
        <p:spPr>
          <a:xfrm>
            <a:off x="2270234" y="573549"/>
            <a:ext cx="8261132" cy="369332"/>
          </a:xfrm>
          <a:prstGeom prst="rect">
            <a:avLst/>
          </a:prstGeom>
          <a:noFill/>
        </p:spPr>
        <p:txBody>
          <a:bodyPr wrap="square" rtlCol="0">
            <a:spAutoFit/>
          </a:bodyPr>
          <a:lstStyle/>
          <a:p>
            <a:r>
              <a:rPr lang="en-ZA" b="1" u="sng" dirty="0" smtClean="0"/>
              <a:t>You break down the scenario into actions as well as into entities &amp; attributes </a:t>
            </a:r>
            <a:endParaRPr lang="en-ZA" b="1" u="sng" dirty="0"/>
          </a:p>
        </p:txBody>
      </p:sp>
    </p:spTree>
    <p:extLst>
      <p:ext uri="{BB962C8B-B14F-4D97-AF65-F5344CB8AC3E}">
        <p14:creationId xmlns:p14="http://schemas.microsoft.com/office/powerpoint/2010/main" val="2329255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ZA" dirty="0" err="1"/>
              <a:t>Teken</a:t>
            </a:r>
            <a:r>
              <a:rPr lang="en-ZA" dirty="0"/>
              <a:t> ‘n </a:t>
            </a:r>
            <a:r>
              <a:rPr lang="en-ZA" dirty="0" err="1"/>
              <a:t>Gebruiksgeval</a:t>
            </a:r>
            <a:r>
              <a:rPr lang="en-ZA" dirty="0"/>
              <a:t> diagram (“Use Case diagram”) </a:t>
            </a:r>
            <a:r>
              <a:rPr lang="en-ZA" dirty="0" err="1"/>
              <a:t>vir</a:t>
            </a:r>
            <a:r>
              <a:rPr lang="en-ZA" dirty="0"/>
              <a:t> </a:t>
            </a:r>
            <a:r>
              <a:rPr lang="en-ZA" dirty="0" err="1"/>
              <a:t>bogenoemde</a:t>
            </a:r>
            <a:r>
              <a:rPr lang="en-ZA" dirty="0"/>
              <a:t> scenario. </a:t>
            </a:r>
            <a:endParaRPr lang="en-ZA" dirty="0" smtClean="0"/>
          </a:p>
          <a:p>
            <a:pPr marL="0" indent="0">
              <a:buNone/>
            </a:pPr>
            <a:endParaRPr lang="en-ZA" i="1" dirty="0"/>
          </a:p>
          <a:p>
            <a:pPr marL="0" indent="0">
              <a:buNone/>
            </a:pPr>
            <a:r>
              <a:rPr lang="en-ZA" i="1" dirty="0" smtClean="0"/>
              <a:t>Draw </a:t>
            </a:r>
            <a:r>
              <a:rPr lang="en-ZA" i="1" dirty="0"/>
              <a:t>a Use Case diagram for the above </a:t>
            </a:r>
            <a:r>
              <a:rPr lang="en-ZA" i="1" dirty="0" smtClean="0"/>
              <a:t>scenario.</a:t>
            </a:r>
            <a:endParaRPr lang="en-ZA" dirty="0"/>
          </a:p>
        </p:txBody>
      </p:sp>
      <p:sp>
        <p:nvSpPr>
          <p:cNvPr id="4" name="Title 1"/>
          <p:cNvSpPr>
            <a:spLocks noGrp="1"/>
          </p:cNvSpPr>
          <p:nvPr>
            <p:ph type="title"/>
          </p:nvPr>
        </p:nvSpPr>
        <p:spPr/>
        <p:txBody>
          <a:bodyPr>
            <a:normAutofit/>
          </a:bodyPr>
          <a:lstStyle/>
          <a:p>
            <a:r>
              <a:rPr lang="en-ZA" b="1" dirty="0" smtClean="0">
                <a:solidFill>
                  <a:srgbClr val="7030A0"/>
                </a:solidFill>
                <a:effectLst>
                  <a:outerShdw blurRad="38100" dist="38100" dir="2700000" algn="tl">
                    <a:srgbClr val="000000">
                      <a:alpha val="43137"/>
                    </a:srgbClr>
                  </a:outerShdw>
                </a:effectLst>
              </a:rPr>
              <a:t>QUESTION 1</a:t>
            </a:r>
            <a:endParaRPr lang="en-ZA"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26185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76" y="266741"/>
            <a:ext cx="9603275" cy="1049235"/>
          </a:xfrm>
        </p:spPr>
        <p:txBody>
          <a:bodyPr>
            <a:normAutofit/>
          </a:bodyPr>
          <a:lstStyle/>
          <a:p>
            <a:r>
              <a:rPr lang="en-ZA" b="1" dirty="0" smtClean="0">
                <a:solidFill>
                  <a:srgbClr val="7030A0"/>
                </a:solidFill>
                <a:effectLst>
                  <a:outerShdw blurRad="38100" dist="38100" dir="2700000" algn="tl">
                    <a:srgbClr val="000000">
                      <a:alpha val="43137"/>
                    </a:srgbClr>
                  </a:outerShdw>
                </a:effectLst>
              </a:rPr>
              <a:t>MEMO QUESTION 1</a:t>
            </a:r>
            <a:endParaRPr lang="en-ZA" b="1" dirty="0">
              <a:solidFill>
                <a:srgbClr val="7030A0"/>
              </a:solidFill>
              <a:effectLst>
                <a:outerShdw blurRad="38100" dist="38100" dir="2700000" algn="tl">
                  <a:srgbClr val="000000">
                    <a:alpha val="43137"/>
                  </a:srgbClr>
                </a:outerShdw>
              </a:effectLst>
            </a:endParaRPr>
          </a:p>
        </p:txBody>
      </p:sp>
      <p:pic>
        <p:nvPicPr>
          <p:cNvPr id="4" name="Picture 3"/>
          <p:cNvPicPr/>
          <p:nvPr/>
        </p:nvPicPr>
        <p:blipFill rotWithShape="1">
          <a:blip r:embed="rId3"/>
          <a:srcRect l="22573" t="26074" r="39052" b="7179"/>
          <a:stretch/>
        </p:blipFill>
        <p:spPr bwMode="auto">
          <a:xfrm>
            <a:off x="2952206" y="1419498"/>
            <a:ext cx="5286103" cy="4728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7490544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84136"/>
            <a:ext cx="10515600" cy="4351338"/>
          </a:xfrm>
        </p:spPr>
        <p:txBody>
          <a:bodyPr/>
          <a:lstStyle/>
          <a:p>
            <a:pPr marL="0" indent="0">
              <a:buNone/>
            </a:pPr>
            <a:r>
              <a:rPr lang="en-ZA" dirty="0" err="1"/>
              <a:t>Teken</a:t>
            </a:r>
            <a:r>
              <a:rPr lang="en-ZA" dirty="0"/>
              <a:t> ‘n </a:t>
            </a:r>
            <a:r>
              <a:rPr lang="en-ZA" dirty="0" err="1"/>
              <a:t>datamodel</a:t>
            </a:r>
            <a:r>
              <a:rPr lang="en-ZA" dirty="0"/>
              <a:t> met </a:t>
            </a:r>
            <a:r>
              <a:rPr lang="en-ZA" dirty="0" err="1"/>
              <a:t>alle</a:t>
            </a:r>
            <a:r>
              <a:rPr lang="en-ZA" dirty="0"/>
              <a:t> </a:t>
            </a:r>
            <a:r>
              <a:rPr lang="en-ZA" dirty="0" err="1"/>
              <a:t>entiteite</a:t>
            </a:r>
            <a:r>
              <a:rPr lang="en-ZA" dirty="0"/>
              <a:t>, attribute, </a:t>
            </a:r>
            <a:r>
              <a:rPr lang="en-ZA" dirty="0" err="1"/>
              <a:t>primêre</a:t>
            </a:r>
            <a:r>
              <a:rPr lang="en-ZA" dirty="0"/>
              <a:t> </a:t>
            </a:r>
            <a:r>
              <a:rPr lang="en-ZA" dirty="0" err="1"/>
              <a:t>sleutels</a:t>
            </a:r>
            <a:r>
              <a:rPr lang="en-ZA" dirty="0"/>
              <a:t>, </a:t>
            </a:r>
            <a:r>
              <a:rPr lang="en-ZA" dirty="0" err="1"/>
              <a:t>vreemde</a:t>
            </a:r>
            <a:r>
              <a:rPr lang="en-ZA" dirty="0"/>
              <a:t> </a:t>
            </a:r>
            <a:r>
              <a:rPr lang="en-ZA" dirty="0" err="1"/>
              <a:t>sleutels</a:t>
            </a:r>
            <a:r>
              <a:rPr lang="en-ZA" dirty="0"/>
              <a:t> </a:t>
            </a:r>
            <a:r>
              <a:rPr lang="en-ZA" dirty="0" err="1"/>
              <a:t>en</a:t>
            </a:r>
            <a:r>
              <a:rPr lang="en-ZA" dirty="0"/>
              <a:t> </a:t>
            </a:r>
            <a:r>
              <a:rPr lang="en-ZA" dirty="0" err="1"/>
              <a:t>verwantskappe</a:t>
            </a:r>
            <a:r>
              <a:rPr lang="en-ZA" dirty="0"/>
              <a:t> </a:t>
            </a:r>
            <a:r>
              <a:rPr lang="en-ZA" dirty="0" err="1"/>
              <a:t>vir</a:t>
            </a:r>
            <a:r>
              <a:rPr lang="en-ZA" dirty="0"/>
              <a:t> </a:t>
            </a:r>
            <a:r>
              <a:rPr lang="en-ZA" dirty="0" err="1"/>
              <a:t>bogenoemde</a:t>
            </a:r>
            <a:r>
              <a:rPr lang="en-ZA" dirty="0"/>
              <a:t> scenario.  </a:t>
            </a:r>
            <a:r>
              <a:rPr lang="en-ZA" b="1" dirty="0" err="1"/>
              <a:t>Onthou</a:t>
            </a:r>
            <a:r>
              <a:rPr lang="en-ZA" b="1" dirty="0"/>
              <a:t> </a:t>
            </a:r>
            <a:r>
              <a:rPr lang="en-ZA" b="1" dirty="0" err="1"/>
              <a:t>dat</a:t>
            </a:r>
            <a:r>
              <a:rPr lang="en-ZA" b="1" dirty="0"/>
              <a:t> die </a:t>
            </a:r>
            <a:r>
              <a:rPr lang="en-ZA" b="1" dirty="0" err="1"/>
              <a:t>datamodel</a:t>
            </a:r>
            <a:r>
              <a:rPr lang="en-ZA" b="1" dirty="0"/>
              <a:t> in 3NF </a:t>
            </a:r>
            <a:r>
              <a:rPr lang="en-ZA" b="1" dirty="0" err="1"/>
              <a:t>moet</a:t>
            </a:r>
            <a:r>
              <a:rPr lang="en-ZA" b="1" dirty="0"/>
              <a:t> wees.</a:t>
            </a:r>
            <a:r>
              <a:rPr lang="en-ZA" dirty="0"/>
              <a:t>  </a:t>
            </a:r>
            <a:r>
              <a:rPr lang="en-ZA" dirty="0" err="1"/>
              <a:t>Teken</a:t>
            </a:r>
            <a:r>
              <a:rPr lang="en-ZA" dirty="0"/>
              <a:t> </a:t>
            </a:r>
            <a:r>
              <a:rPr lang="en-ZA" dirty="0" err="1"/>
              <a:t>slegs</a:t>
            </a:r>
            <a:r>
              <a:rPr lang="en-ZA" dirty="0"/>
              <a:t> die finale </a:t>
            </a:r>
            <a:r>
              <a:rPr lang="en-ZA" dirty="0" err="1"/>
              <a:t>datamodel</a:t>
            </a:r>
            <a:r>
              <a:rPr lang="en-ZA" dirty="0"/>
              <a:t>. </a:t>
            </a:r>
            <a:endParaRPr lang="en-ZA" dirty="0" smtClean="0"/>
          </a:p>
          <a:p>
            <a:pPr marL="0" indent="0">
              <a:buNone/>
            </a:pPr>
            <a:r>
              <a:rPr lang="en-ZA" i="1" dirty="0" smtClean="0"/>
              <a:t>Draw </a:t>
            </a:r>
            <a:r>
              <a:rPr lang="en-ZA" i="1" dirty="0"/>
              <a:t>a data model with all entities, attributes, primary keys, foreign keys and relationships for the above scenario.  </a:t>
            </a:r>
            <a:r>
              <a:rPr lang="en-ZA" b="1" i="1" dirty="0"/>
              <a:t>Remember that the data model must be in 3NF.  </a:t>
            </a:r>
            <a:r>
              <a:rPr lang="en-ZA" i="1" dirty="0"/>
              <a:t>Only draw the final data model.</a:t>
            </a:r>
            <a:endParaRPr lang="en-ZA" dirty="0"/>
          </a:p>
        </p:txBody>
      </p:sp>
      <p:sp>
        <p:nvSpPr>
          <p:cNvPr id="4" name="Title 1"/>
          <p:cNvSpPr>
            <a:spLocks noGrp="1"/>
          </p:cNvSpPr>
          <p:nvPr>
            <p:ph type="title"/>
          </p:nvPr>
        </p:nvSpPr>
        <p:spPr/>
        <p:txBody>
          <a:bodyPr>
            <a:normAutofit/>
          </a:bodyPr>
          <a:lstStyle/>
          <a:p>
            <a:r>
              <a:rPr lang="en-ZA" b="1" dirty="0" smtClean="0">
                <a:solidFill>
                  <a:srgbClr val="7030A0"/>
                </a:solidFill>
                <a:effectLst>
                  <a:outerShdw blurRad="38100" dist="38100" dir="2700000" algn="tl">
                    <a:srgbClr val="000000">
                      <a:alpha val="43137"/>
                    </a:srgbClr>
                  </a:outerShdw>
                </a:effectLst>
              </a:rPr>
              <a:t>QUESTION 2</a:t>
            </a:r>
            <a:endParaRPr lang="en-ZA" b="1" dirty="0">
              <a:solidFill>
                <a:srgbClr val="7030A0"/>
              </a:solidFill>
              <a:effectLst>
                <a:outerShdw blurRad="38100" dist="38100" dir="2700000" algn="tl">
                  <a:srgbClr val="000000">
                    <a:alpha val="43137"/>
                  </a:srgbClr>
                </a:outerShdw>
              </a:effectLst>
            </a:endParaRPr>
          </a:p>
        </p:txBody>
      </p:sp>
      <p:sp>
        <p:nvSpPr>
          <p:cNvPr id="2" name="TextBox 1"/>
          <p:cNvSpPr txBox="1"/>
          <p:nvPr/>
        </p:nvSpPr>
        <p:spPr>
          <a:xfrm>
            <a:off x="1618593" y="4478570"/>
            <a:ext cx="7662041" cy="662152"/>
          </a:xfrm>
          <a:prstGeom prst="rect">
            <a:avLst/>
          </a:prstGeom>
          <a:noFill/>
        </p:spPr>
        <p:txBody>
          <a:bodyPr wrap="square" rtlCol="0">
            <a:spAutoFit/>
          </a:bodyPr>
          <a:lstStyle/>
          <a:p>
            <a:r>
              <a:rPr lang="en-US" dirty="0" smtClean="0"/>
              <a:t>To reduce </a:t>
            </a:r>
            <a:r>
              <a:rPr lang="en-US" dirty="0"/>
              <a:t>the duplication of data, avoid data anomalies, ensure referential integrity, and simplify data </a:t>
            </a:r>
            <a:r>
              <a:rPr lang="en-US" dirty="0" smtClean="0"/>
              <a:t>management. </a:t>
            </a:r>
            <a:r>
              <a:rPr lang="en-US" dirty="0" err="1" smtClean="0"/>
              <a:t>E.g</a:t>
            </a:r>
            <a:endParaRPr lang="en-ZA" dirty="0"/>
          </a:p>
        </p:txBody>
      </p:sp>
      <p:cxnSp>
        <p:nvCxnSpPr>
          <p:cNvPr id="10" name="Straight Arrow Connector 9"/>
          <p:cNvCxnSpPr/>
          <p:nvPr/>
        </p:nvCxnSpPr>
        <p:spPr>
          <a:xfrm flipH="1">
            <a:off x="4561490" y="4136067"/>
            <a:ext cx="10511" cy="409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18593" y="5177508"/>
            <a:ext cx="8472652" cy="369332"/>
          </a:xfrm>
          <a:prstGeom prst="rect">
            <a:avLst/>
          </a:prstGeom>
          <a:noFill/>
        </p:spPr>
        <p:txBody>
          <a:bodyPr wrap="square" rtlCol="0">
            <a:spAutoFit/>
          </a:bodyPr>
          <a:lstStyle/>
          <a:p>
            <a:r>
              <a:rPr lang="en-US" b="1" cap="all" dirty="0" smtClean="0"/>
              <a:t>Artist</a:t>
            </a:r>
            <a:r>
              <a:rPr lang="en-US" b="1" dirty="0" smtClean="0"/>
              <a:t> (</a:t>
            </a:r>
            <a:r>
              <a:rPr lang="en-US" b="1" u="sng" dirty="0" err="1" smtClean="0"/>
              <a:t>Artsist_ID</a:t>
            </a:r>
            <a:r>
              <a:rPr lang="en-US" b="1" u="sng" dirty="0" smtClean="0"/>
              <a:t> </a:t>
            </a:r>
            <a:r>
              <a:rPr lang="en-US" b="1" u="sng" dirty="0"/>
              <a:t>(PK)</a:t>
            </a:r>
            <a:r>
              <a:rPr lang="en-US" b="1" i="1" dirty="0">
                <a:solidFill>
                  <a:srgbClr val="FF0000"/>
                </a:solidFill>
                <a:sym typeface="Wingdings"/>
              </a:rPr>
              <a:t>½</a:t>
            </a:r>
            <a:r>
              <a:rPr lang="en-US" b="1" dirty="0"/>
              <a:t>, </a:t>
            </a:r>
            <a:r>
              <a:rPr lang="en-US" b="1" dirty="0" err="1" smtClean="0"/>
              <a:t>Artist_FName</a:t>
            </a:r>
            <a:r>
              <a:rPr lang="en-US" b="1" dirty="0"/>
              <a:t>, </a:t>
            </a:r>
            <a:r>
              <a:rPr lang="en-US" b="1" dirty="0" err="1" smtClean="0"/>
              <a:t>Artist_Lname</a:t>
            </a:r>
            <a:r>
              <a:rPr lang="en-US" b="1" dirty="0" smtClean="0"/>
              <a:t>, </a:t>
            </a:r>
            <a:r>
              <a:rPr lang="en-US" b="1" dirty="0" err="1" smtClean="0"/>
              <a:t>Artist_Email_Address</a:t>
            </a:r>
            <a:r>
              <a:rPr lang="en-US" b="1" dirty="0" smtClean="0"/>
              <a:t>)</a:t>
            </a:r>
            <a:r>
              <a:rPr lang="en-US" b="1" i="1" dirty="0" smtClean="0"/>
              <a:t> </a:t>
            </a:r>
            <a:r>
              <a:rPr lang="en-US" b="1" i="1" dirty="0">
                <a:solidFill>
                  <a:srgbClr val="FF0000"/>
                </a:solidFill>
                <a:sym typeface="Wingdings"/>
              </a:rPr>
              <a:t></a:t>
            </a:r>
            <a:r>
              <a:rPr lang="en-US" b="1" i="1" dirty="0" smtClean="0">
                <a:solidFill>
                  <a:srgbClr val="FF0000"/>
                </a:solidFill>
                <a:sym typeface="Wingdings"/>
              </a:rPr>
              <a:t>½</a:t>
            </a:r>
          </a:p>
        </p:txBody>
      </p:sp>
      <p:sp>
        <p:nvSpPr>
          <p:cNvPr id="12" name="TextBox 11"/>
          <p:cNvSpPr txBox="1"/>
          <p:nvPr/>
        </p:nvSpPr>
        <p:spPr>
          <a:xfrm>
            <a:off x="5223642" y="180708"/>
            <a:ext cx="6968358" cy="923330"/>
          </a:xfrm>
          <a:prstGeom prst="rect">
            <a:avLst/>
          </a:prstGeom>
          <a:noFill/>
        </p:spPr>
        <p:txBody>
          <a:bodyPr wrap="square" rtlCol="0">
            <a:spAutoFit/>
          </a:bodyPr>
          <a:lstStyle/>
          <a:p>
            <a:r>
              <a:rPr lang="en-US" dirty="0"/>
              <a:t>A </a:t>
            </a:r>
            <a:r>
              <a:rPr lang="en-US" dirty="0">
                <a:hlinkClick r:id="rId2" tooltip="Relational database"/>
              </a:rPr>
              <a:t>database relation</a:t>
            </a:r>
            <a:r>
              <a:rPr lang="en-US" dirty="0"/>
              <a:t> (e.g. a </a:t>
            </a:r>
            <a:r>
              <a:rPr lang="en-US" dirty="0">
                <a:hlinkClick r:id="rId3"/>
              </a:rPr>
              <a:t>database table</a:t>
            </a:r>
            <a:r>
              <a:rPr lang="en-US" dirty="0"/>
              <a:t>) is said to meet third normal form standards if all the attributes (e.g. </a:t>
            </a:r>
            <a:r>
              <a:rPr lang="en-US" dirty="0">
                <a:hlinkClick r:id="rId4" tooltip="Column (database)"/>
              </a:rPr>
              <a:t>database columns</a:t>
            </a:r>
            <a:r>
              <a:rPr lang="en-US" dirty="0"/>
              <a:t>) are </a:t>
            </a:r>
            <a:r>
              <a:rPr lang="en-US" dirty="0">
                <a:hlinkClick r:id="rId5" tooltip="Functional dependency"/>
              </a:rPr>
              <a:t>functionally dependent</a:t>
            </a:r>
            <a:r>
              <a:rPr lang="en-US" dirty="0"/>
              <a:t> on solely the </a:t>
            </a:r>
            <a:r>
              <a:rPr lang="en-US" dirty="0">
                <a:hlinkClick r:id="rId6" tooltip="Table (database)"/>
              </a:rPr>
              <a:t>primary key</a:t>
            </a:r>
            <a:r>
              <a:rPr lang="en-US" dirty="0"/>
              <a:t>.</a:t>
            </a:r>
            <a:endParaRPr lang="en-ZA" dirty="0"/>
          </a:p>
        </p:txBody>
      </p:sp>
    </p:spTree>
    <p:extLst>
      <p:ext uri="{BB962C8B-B14F-4D97-AF65-F5344CB8AC3E}">
        <p14:creationId xmlns:p14="http://schemas.microsoft.com/office/powerpoint/2010/main" val="226680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571" y="490537"/>
            <a:ext cx="7048500" cy="5876925"/>
          </a:xfrm>
          <a:prstGeom prst="rect">
            <a:avLst/>
          </a:prstGeom>
        </p:spPr>
      </p:pic>
    </p:spTree>
    <p:extLst>
      <p:ext uri="{BB962C8B-B14F-4D97-AF65-F5344CB8AC3E}">
        <p14:creationId xmlns:p14="http://schemas.microsoft.com/office/powerpoint/2010/main" val="3506881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2978" y="1348568"/>
            <a:ext cx="9207063" cy="4247317"/>
          </a:xfrm>
          <a:prstGeom prst="rect">
            <a:avLst/>
          </a:prstGeom>
        </p:spPr>
        <p:txBody>
          <a:bodyPr wrap="square">
            <a:spAutoFit/>
          </a:bodyPr>
          <a:lstStyle/>
          <a:p>
            <a:pPr marL="285750" indent="-285750">
              <a:buFont typeface="Arial" panose="020B0604020202020204" pitchFamily="34" charset="0"/>
              <a:buChar char="•"/>
            </a:pPr>
            <a:r>
              <a:rPr lang="en-ZA" i="1" dirty="0"/>
              <a:t>Artists join the gallery to exhibit their artworks. </a:t>
            </a:r>
            <a:r>
              <a:rPr lang="en-ZA" i="1" dirty="0" smtClean="0"/>
              <a:t>They </a:t>
            </a:r>
            <a:r>
              <a:rPr lang="en-ZA" i="1" dirty="0"/>
              <a:t>are then added to a list of artists who can exhibit </a:t>
            </a:r>
            <a:r>
              <a:rPr lang="en-ZA" i="1" dirty="0" smtClean="0"/>
              <a:t>at </a:t>
            </a:r>
            <a:r>
              <a:rPr lang="en-ZA" i="1" dirty="0"/>
              <a:t>the gallery. </a:t>
            </a:r>
            <a:endParaRPr lang="en-ZA" i="1" dirty="0" smtClean="0"/>
          </a:p>
          <a:p>
            <a:pPr marL="285750" indent="-285750">
              <a:buFont typeface="Arial" panose="020B0604020202020204" pitchFamily="34" charset="0"/>
              <a:buChar char="•"/>
            </a:pPr>
            <a:r>
              <a:rPr lang="en-ZA" i="1" dirty="0" smtClean="0">
                <a:solidFill>
                  <a:srgbClr val="FF0000"/>
                </a:solidFill>
              </a:rPr>
              <a:t>Artists </a:t>
            </a:r>
            <a:r>
              <a:rPr lang="en-ZA" i="1" dirty="0">
                <a:solidFill>
                  <a:srgbClr val="FF0000"/>
                </a:solidFill>
              </a:rPr>
              <a:t>decide from time to time to break their connection with the gallery.</a:t>
            </a:r>
            <a:r>
              <a:rPr lang="en-ZA" i="1" dirty="0"/>
              <a:t> </a:t>
            </a:r>
            <a:endParaRPr lang="en-ZA" i="1" dirty="0" smtClean="0"/>
          </a:p>
          <a:p>
            <a:pPr marL="285750" indent="-285750">
              <a:buFont typeface="Arial" panose="020B0604020202020204" pitchFamily="34" charset="0"/>
              <a:buChar char="•"/>
            </a:pPr>
            <a:r>
              <a:rPr lang="en-ZA" i="1" dirty="0" smtClean="0"/>
              <a:t>Their </a:t>
            </a:r>
            <a:r>
              <a:rPr lang="en-ZA" i="1" dirty="0"/>
              <a:t>names </a:t>
            </a:r>
            <a:r>
              <a:rPr lang="en-ZA" b="1" i="1" dirty="0"/>
              <a:t>(consisting of last name and first name) </a:t>
            </a:r>
            <a:r>
              <a:rPr lang="en-ZA" i="1" dirty="0"/>
              <a:t>are then removed from the list of artists. </a:t>
            </a:r>
            <a:endParaRPr lang="en-ZA" i="1" dirty="0" smtClean="0"/>
          </a:p>
          <a:p>
            <a:pPr marL="285750" indent="-285750">
              <a:buFont typeface="Arial" panose="020B0604020202020204" pitchFamily="34" charset="0"/>
              <a:buChar char="•"/>
            </a:pPr>
            <a:r>
              <a:rPr lang="en-ZA" i="1" dirty="0" smtClean="0"/>
              <a:t>An </a:t>
            </a:r>
            <a:r>
              <a:rPr lang="en-ZA" b="1" i="1" dirty="0"/>
              <a:t>email address must be stored </a:t>
            </a:r>
            <a:r>
              <a:rPr lang="en-ZA" i="1" dirty="0"/>
              <a:t>for each artist and </a:t>
            </a:r>
            <a:r>
              <a:rPr lang="en-ZA" b="1" i="1" dirty="0"/>
              <a:t>each artist must have a unique </a:t>
            </a:r>
            <a:r>
              <a:rPr lang="en-ZA" b="1" i="1" dirty="0" smtClean="0"/>
              <a:t>number</a:t>
            </a:r>
            <a:r>
              <a:rPr lang="en-ZA" i="1" dirty="0" smtClean="0"/>
              <a:t>.</a:t>
            </a:r>
            <a:endParaRPr lang="en-ZA" dirty="0" smtClean="0"/>
          </a:p>
          <a:p>
            <a:pPr marL="285750" indent="-285750">
              <a:buFont typeface="Arial" panose="020B0604020202020204" pitchFamily="34" charset="0"/>
              <a:buChar char="•"/>
            </a:pPr>
            <a:r>
              <a:rPr lang="en-ZA" i="1" dirty="0" smtClean="0"/>
              <a:t>Artists </a:t>
            </a:r>
            <a:r>
              <a:rPr lang="en-ZA" i="1" dirty="0"/>
              <a:t>bring their artworks to the gallery to be exhibited.  For each artwork he receives, the owner wants to </a:t>
            </a:r>
            <a:r>
              <a:rPr lang="en-ZA" b="1" i="1" dirty="0"/>
              <a:t>store a description</a:t>
            </a:r>
            <a:r>
              <a:rPr lang="en-ZA" i="1" dirty="0"/>
              <a:t>, </a:t>
            </a:r>
            <a:r>
              <a:rPr lang="en-ZA" b="1" i="1" dirty="0"/>
              <a:t>the artist </a:t>
            </a:r>
            <a:r>
              <a:rPr lang="en-ZA" i="1" dirty="0"/>
              <a:t>as well as </a:t>
            </a:r>
            <a:r>
              <a:rPr lang="en-ZA" b="1" i="1" dirty="0"/>
              <a:t>the price the artist </a:t>
            </a:r>
            <a:r>
              <a:rPr lang="en-ZA" i="1" dirty="0"/>
              <a:t>wants for it</a:t>
            </a:r>
            <a:r>
              <a:rPr lang="en-ZA" i="1" dirty="0" smtClean="0"/>
              <a:t>.</a:t>
            </a:r>
          </a:p>
          <a:p>
            <a:pPr marL="285750" indent="-285750">
              <a:buFont typeface="Arial" panose="020B0604020202020204" pitchFamily="34" charset="0"/>
              <a:buChar char="•"/>
            </a:pPr>
            <a:r>
              <a:rPr lang="en-ZA" i="1" dirty="0" smtClean="0"/>
              <a:t> </a:t>
            </a:r>
            <a:r>
              <a:rPr lang="en-ZA" b="1" i="1" dirty="0"/>
              <a:t>Each artwork must also have a unique number</a:t>
            </a:r>
            <a:r>
              <a:rPr lang="en-ZA" i="1" dirty="0"/>
              <a:t>.  </a:t>
            </a:r>
            <a:r>
              <a:rPr lang="en-ZA" i="1" dirty="0">
                <a:solidFill>
                  <a:srgbClr val="FF0000"/>
                </a:solidFill>
              </a:rPr>
              <a:t>One artist can bring many artworks, but one artwork is always brought by only one </a:t>
            </a:r>
            <a:r>
              <a:rPr lang="en-ZA" i="1" dirty="0" smtClean="0">
                <a:solidFill>
                  <a:srgbClr val="FF0000"/>
                </a:solidFill>
              </a:rPr>
              <a:t>artist.</a:t>
            </a:r>
          </a:p>
          <a:p>
            <a:pPr marL="285750" indent="-285750">
              <a:buFont typeface="Arial" panose="020B0604020202020204" pitchFamily="34" charset="0"/>
              <a:buChar char="•"/>
            </a:pPr>
            <a:r>
              <a:rPr lang="en-ZA" i="1" dirty="0" smtClean="0"/>
              <a:t>When </a:t>
            </a:r>
            <a:r>
              <a:rPr lang="en-ZA" i="1" dirty="0"/>
              <a:t>an artwork is sold, </a:t>
            </a:r>
            <a:r>
              <a:rPr lang="en-ZA" b="1" i="1" dirty="0"/>
              <a:t>record must be kept of the sales transaction</a:t>
            </a:r>
            <a:r>
              <a:rPr lang="en-ZA" i="1" dirty="0"/>
              <a:t>.  </a:t>
            </a:r>
            <a:endParaRPr lang="en-ZA" i="1" dirty="0" smtClean="0"/>
          </a:p>
          <a:p>
            <a:pPr marL="285750" indent="-285750">
              <a:buFont typeface="Arial" panose="020B0604020202020204" pitchFamily="34" charset="0"/>
              <a:buChar char="•"/>
            </a:pPr>
            <a:r>
              <a:rPr lang="en-ZA" i="1" dirty="0" smtClean="0">
                <a:solidFill>
                  <a:srgbClr val="FF0000"/>
                </a:solidFill>
              </a:rPr>
              <a:t>Only </a:t>
            </a:r>
            <a:r>
              <a:rPr lang="en-ZA" i="1" dirty="0">
                <a:solidFill>
                  <a:srgbClr val="FF0000"/>
                </a:solidFill>
              </a:rPr>
              <a:t>one artwork is sold per transaction</a:t>
            </a:r>
            <a:r>
              <a:rPr lang="en-ZA" i="1" dirty="0" smtClean="0">
                <a:solidFill>
                  <a:srgbClr val="FF0000"/>
                </a:solidFill>
              </a:rPr>
              <a:t>.</a:t>
            </a:r>
          </a:p>
          <a:p>
            <a:pPr marL="285750" indent="-285750">
              <a:buFont typeface="Arial" panose="020B0604020202020204" pitchFamily="34" charset="0"/>
              <a:buChar char="•"/>
            </a:pPr>
            <a:r>
              <a:rPr lang="en-ZA" i="1" dirty="0" smtClean="0"/>
              <a:t> </a:t>
            </a:r>
            <a:r>
              <a:rPr lang="en-ZA" i="1" dirty="0"/>
              <a:t>The owner pays the artist for the artwork and keeps the profit. T</a:t>
            </a:r>
            <a:r>
              <a:rPr lang="en-ZA" b="1" i="1" dirty="0"/>
              <a:t>he unique number of the artwork involved in the transaction</a:t>
            </a:r>
            <a:r>
              <a:rPr lang="en-ZA" i="1" dirty="0"/>
              <a:t>, the </a:t>
            </a:r>
            <a:r>
              <a:rPr lang="en-ZA" b="1" i="1" dirty="0"/>
              <a:t>date the artwork </a:t>
            </a:r>
            <a:r>
              <a:rPr lang="en-ZA" i="1" dirty="0"/>
              <a:t>was sold and </a:t>
            </a:r>
            <a:r>
              <a:rPr lang="en-ZA" b="1" i="1" dirty="0"/>
              <a:t>the price </a:t>
            </a:r>
            <a:r>
              <a:rPr lang="en-ZA" i="1" dirty="0"/>
              <a:t>for which it was sold (the owner usually sells the artwork for a higher price to cover his expenses) must be stored</a:t>
            </a:r>
            <a:r>
              <a:rPr lang="en-ZA" dirty="0"/>
              <a:t>. </a:t>
            </a:r>
          </a:p>
        </p:txBody>
      </p:sp>
      <p:sp>
        <p:nvSpPr>
          <p:cNvPr id="3" name="TextBox 2"/>
          <p:cNvSpPr txBox="1"/>
          <p:nvPr/>
        </p:nvSpPr>
        <p:spPr>
          <a:xfrm>
            <a:off x="2270234" y="573549"/>
            <a:ext cx="8261132" cy="369332"/>
          </a:xfrm>
          <a:prstGeom prst="rect">
            <a:avLst/>
          </a:prstGeom>
          <a:noFill/>
        </p:spPr>
        <p:txBody>
          <a:bodyPr wrap="square" rtlCol="0">
            <a:spAutoFit/>
          </a:bodyPr>
          <a:lstStyle/>
          <a:p>
            <a:r>
              <a:rPr lang="en-ZA" b="1" u="sng" dirty="0" smtClean="0"/>
              <a:t>You break down the scenario into actions as well as into entities &amp; attributes </a:t>
            </a:r>
            <a:endParaRPr lang="en-ZA" b="1" u="sng" dirty="0"/>
          </a:p>
        </p:txBody>
      </p:sp>
    </p:spTree>
    <p:extLst>
      <p:ext uri="{BB962C8B-B14F-4D97-AF65-F5344CB8AC3E}">
        <p14:creationId xmlns:p14="http://schemas.microsoft.com/office/powerpoint/2010/main" val="72465885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2|2.6|2|1|1"/>
</p:tagLst>
</file>

<file path=ppt/tags/tag2.xml><?xml version="1.0" encoding="utf-8"?>
<p:tagLst xmlns:a="http://schemas.openxmlformats.org/drawingml/2006/main" xmlns:r="http://schemas.openxmlformats.org/officeDocument/2006/relationships" xmlns:p="http://schemas.openxmlformats.org/presentationml/2006/main">
  <p:tag name="TIMING" val="|0.8|1.2|2.6|2|1|1"/>
</p:tagLst>
</file>

<file path=ppt/theme/theme1.xml><?xml version="1.0" encoding="utf-8"?>
<a:theme xmlns:a="http://schemas.openxmlformats.org/drawingml/2006/main" name="NWU_Medium_Academic">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WU_Medium_Academic" id="{80AF59AA-B9EC-4E42-9EA3-CF5392304E31}" vid="{D72849E9-3465-4316-A6ED-F949BB8AEC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NWU_Medium_Academic</Template>
  <TotalTime>1498</TotalTime>
  <Words>1509</Words>
  <Application>Microsoft Office PowerPoint</Application>
  <PresentationFormat>Widescreen</PresentationFormat>
  <Paragraphs>82</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Wingdings</vt:lpstr>
      <vt:lpstr>NWU_Medium_Academic</vt:lpstr>
      <vt:lpstr>SU8 DATA MODEL EXAMPLE ART GALLERY   </vt:lpstr>
      <vt:lpstr>SCENARIO</vt:lpstr>
      <vt:lpstr>SCENARIO</vt:lpstr>
      <vt:lpstr>PowerPoint Presentation</vt:lpstr>
      <vt:lpstr>QUESTION 1</vt:lpstr>
      <vt:lpstr>MEMO QUESTION 1</vt:lpstr>
      <vt:lpstr>QUESTION 2</vt:lpstr>
      <vt:lpstr>PowerPoint Presentation</vt:lpstr>
      <vt:lpstr>PowerPoint Presentation</vt:lpstr>
      <vt:lpstr>MEMO QUESTION 2</vt:lpstr>
      <vt:lpstr>QUESTION 3</vt:lpstr>
      <vt:lpstr>PowerPoint Presentation</vt:lpstr>
      <vt:lpstr>Maintain Artists process model</vt:lpstr>
      <vt:lpstr>Maintain Artworks process model</vt:lpstr>
      <vt:lpstr>Sell an Artwork process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dc:creator>
  <cp:lastModifiedBy>jumanahPC</cp:lastModifiedBy>
  <cp:revision>183</cp:revision>
  <dcterms:created xsi:type="dcterms:W3CDTF">2018-02-03T13:30:03Z</dcterms:created>
  <dcterms:modified xsi:type="dcterms:W3CDTF">2021-06-17T15:51:51Z</dcterms:modified>
</cp:coreProperties>
</file>